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E99FE7F-5BF8-4C4D-B2E7-FF0A58814F1C}" type="datetimeFigureOut">
              <a:rPr lang="fa-IR" smtClean="0"/>
              <a:t>09/12/1438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A7CACAA-2102-45CD-B39F-32A83B38D3C0}" type="slidenum">
              <a:rPr lang="fa-IR" smtClean="0"/>
              <a:t>‹#›</a:t>
            </a:fld>
            <a:endParaRPr lang="fa-IR"/>
          </a:p>
        </p:txBody>
      </p:sp>
    </p:spTree>
    <p:extLst>
      <p:ext uri="{BB962C8B-B14F-4D97-AF65-F5344CB8AC3E}">
        <p14:creationId xmlns:p14="http://schemas.microsoft.com/office/powerpoint/2010/main" val="1141064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A7CACAA-2102-45CD-B39F-32A83B38D3C0}" type="slidenum">
              <a:rPr lang="fa-IR" smtClean="0"/>
              <a:t>22</a:t>
            </a:fld>
            <a:endParaRPr lang="fa-IR"/>
          </a:p>
        </p:txBody>
      </p:sp>
    </p:spTree>
    <p:extLst>
      <p:ext uri="{BB962C8B-B14F-4D97-AF65-F5344CB8AC3E}">
        <p14:creationId xmlns:p14="http://schemas.microsoft.com/office/powerpoint/2010/main" val="248957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8E16C24-817C-4592-9086-86A6939C140D}" type="slidenum">
              <a:rPr lang="fa-IR" smtClean="0"/>
              <a:t>‹#›</a:t>
            </a:fld>
            <a:endParaRPr lang="fa-I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314459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175151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2003870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4057417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F7E78E3-4294-47B0-8C29-1637B44C6873}" type="datetimeFigureOut">
              <a:rPr lang="fa-IR" smtClean="0"/>
              <a:t>09/12/1438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429137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F7E78E3-4294-47B0-8C29-1637B44C6873}" type="datetimeFigureOut">
              <a:rPr lang="fa-IR" smtClean="0"/>
              <a:t>09/12/1438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219396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E78E3-4294-47B0-8C29-1637B44C6873}" type="datetimeFigureOut">
              <a:rPr lang="fa-IR" smtClean="0"/>
              <a:t>09/12/1438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52412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208644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3487341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3204755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extLst>
      <p:ext uri="{BB962C8B-B14F-4D97-AF65-F5344CB8AC3E}">
        <p14:creationId xmlns:p14="http://schemas.microsoft.com/office/powerpoint/2010/main" val="2210495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8E16C24-817C-4592-9086-86A6939C140D}" type="slidenum">
              <a:rPr lang="fa-IR" smtClean="0"/>
              <a:t>‹#›</a:t>
            </a:fld>
            <a:endParaRPr lang="fa-I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7E78E3-4294-47B0-8C29-1637B44C6873}" type="datetimeFigureOut">
              <a:rPr lang="fa-IR" smtClean="0"/>
              <a:t>09/12/1438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7E78E3-4294-47B0-8C29-1637B44C6873}" type="datetimeFigureOut">
              <a:rPr lang="fa-IR" smtClean="0"/>
              <a:t>09/12/1438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F7E78E3-4294-47B0-8C29-1637B44C6873}" type="datetimeFigureOut">
              <a:rPr lang="fa-IR" smtClean="0"/>
              <a:t>09/12/1438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a-I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7E78E3-4294-47B0-8C29-1637B44C6873}" type="datetimeFigureOut">
              <a:rPr lang="fa-IR" smtClean="0"/>
              <a:t>09/12/1438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7E78E3-4294-47B0-8C29-1637B44C6873}" type="datetimeFigureOut">
              <a:rPr lang="fa-IR" smtClean="0"/>
              <a:t>09/12/1438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7E78E3-4294-47B0-8C29-1637B44C6873}" type="datetimeFigureOut">
              <a:rPr lang="fa-IR" smtClean="0"/>
              <a:t>09/12/1438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F7E78E3-4294-47B0-8C29-1637B44C6873}" type="datetimeFigureOut">
              <a:rPr lang="fa-IR" smtClean="0"/>
              <a:t>09/12/1438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8E16C24-817C-4592-9086-86A6939C140D}"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F7E78E3-4294-47B0-8C29-1637B44C6873}" type="datetimeFigureOut">
              <a:rPr lang="fa-IR" smtClean="0"/>
              <a:t>09/12/1438</a:t>
            </a:fld>
            <a:endParaRPr lang="fa-IR"/>
          </a:p>
        </p:txBody>
      </p:sp>
      <p:sp>
        <p:nvSpPr>
          <p:cNvPr id="7" name="Slide Number Placeholder 6"/>
          <p:cNvSpPr>
            <a:spLocks noGrp="1"/>
          </p:cNvSpPr>
          <p:nvPr>
            <p:ph type="sldNum" sz="quarter" idx="12"/>
          </p:nvPr>
        </p:nvSpPr>
        <p:spPr/>
        <p:txBody>
          <a:bodyPr/>
          <a:lstStyle/>
          <a:p>
            <a:fld id="{C8E16C24-817C-4592-9086-86A6939C140D}" type="slidenum">
              <a:rPr lang="fa-IR" smtClean="0"/>
              <a:t>‹#›</a:t>
            </a:fld>
            <a:endParaRPr lang="fa-I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a-I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F7E78E3-4294-47B0-8C29-1637B44C6873}" type="datetimeFigureOut">
              <a:rPr lang="fa-IR" smtClean="0"/>
              <a:t>09/12/1438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8E16C24-817C-4592-9086-86A6939C140D}" type="slidenum">
              <a:rPr lang="fa-IR" smtClean="0"/>
              <a:t>‹#›</a:t>
            </a:fld>
            <a:endParaRPr lang="fa-I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F7E78E3-4294-47B0-8C29-1637B44C6873}" type="datetimeFigureOut">
              <a:rPr lang="fa-IR" smtClean="0"/>
              <a:t>09/12/1438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8E16C24-817C-4592-9086-86A6939C140D}" type="slidenum">
              <a:rPr lang="fa-IR" smtClean="0"/>
              <a:t>‹#›</a:t>
            </a:fld>
            <a:endParaRPr lang="fa-IR"/>
          </a:p>
        </p:txBody>
      </p:sp>
    </p:spTree>
    <p:extLst>
      <p:ext uri="{BB962C8B-B14F-4D97-AF65-F5344CB8AC3E}">
        <p14:creationId xmlns:p14="http://schemas.microsoft.com/office/powerpoint/2010/main" val="782780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F7E78E3-4294-47B0-8C29-1637B44C6873}" type="datetimeFigureOut">
              <a:rPr lang="fa-IR" smtClean="0"/>
              <a:t>09/12/1438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8E16C24-817C-4592-9086-86A6939C140D}" type="slidenum">
              <a:rPr lang="fa-IR" smtClean="0"/>
              <a:t>‹#›</a:t>
            </a:fld>
            <a:endParaRPr lang="fa-I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a-IR" dirty="0" smtClean="0">
                <a:cs typeface="B Titr" pitchFamily="2" charset="-78"/>
              </a:rPr>
              <a:t>واحد بهبود تغذیه جامعه </a:t>
            </a:r>
            <a:endParaRPr lang="fa-IR" dirty="0">
              <a:cs typeface="B Titr" pitchFamily="2" charset="-78"/>
            </a:endParaRPr>
          </a:p>
        </p:txBody>
      </p:sp>
      <p:sp>
        <p:nvSpPr>
          <p:cNvPr id="2" name="Title 1"/>
          <p:cNvSpPr>
            <a:spLocks noGrp="1"/>
          </p:cNvSpPr>
          <p:nvPr>
            <p:ph type="ctrTitle"/>
          </p:nvPr>
        </p:nvSpPr>
        <p:spPr/>
        <p:txBody>
          <a:bodyPr>
            <a:normAutofit/>
          </a:bodyPr>
          <a:lstStyle/>
          <a:p>
            <a:r>
              <a:rPr lang="fa-IR" sz="3200" dirty="0" smtClean="0">
                <a:cs typeface="B Titr" pitchFamily="2" charset="-78"/>
              </a:rPr>
              <a:t>بسته آموزشی تغذیه بارداری و شیردهی </a:t>
            </a:r>
            <a:br>
              <a:rPr lang="fa-IR" sz="3200" dirty="0" smtClean="0">
                <a:cs typeface="B Titr" pitchFamily="2" charset="-78"/>
              </a:rPr>
            </a:br>
            <a:r>
              <a:rPr lang="fa-IR" sz="3200" dirty="0" smtClean="0">
                <a:cs typeface="B Titr" pitchFamily="2" charset="-78"/>
              </a:rPr>
              <a:t>ویژه مراقبین سلامت</a:t>
            </a:r>
            <a:endParaRPr lang="fa-IR" sz="3200" dirty="0">
              <a:cs typeface="B Titr"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33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5916" y="114371"/>
            <a:ext cx="1008112" cy="6856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99792" y="818036"/>
            <a:ext cx="32403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tab pos="355600" algn="l"/>
              </a:tabLst>
            </a:pPr>
            <a:r>
              <a:rPr kumimoji="0" lang="ar-SA" sz="12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دانشگاه علوم پزشکی و خدمات بهداشتی درمانی تهران</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50000"/>
              </a:lnSpc>
              <a:spcBef>
                <a:spcPct val="0"/>
              </a:spcBef>
              <a:spcAft>
                <a:spcPct val="0"/>
              </a:spcAft>
              <a:buClrTx/>
              <a:buSzTx/>
              <a:buFontTx/>
              <a:buNone/>
              <a:tabLst>
                <a:tab pos="355600" algn="l"/>
              </a:tabLst>
            </a:pPr>
            <a:r>
              <a:rPr kumimoji="0" lang="ar-SA" sz="12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معاونت بهداشت  واحد بهبود تغذیه جامعه</a:t>
            </a:r>
            <a:endParaRPr kumimoji="0" lang="ar-SA"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9856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252095">
              <a:lnSpc>
                <a:spcPct val="115000"/>
              </a:lnSpc>
              <a:spcAft>
                <a:spcPts val="1000"/>
              </a:spcAft>
            </a:pPr>
            <a:r>
              <a:rPr lang="fa-IR" sz="2000" b="1" dirty="0">
                <a:solidFill>
                  <a:srgbClr val="00B050"/>
                </a:solidFill>
                <a:latin typeface="Calibri"/>
                <a:ea typeface="Calibri"/>
                <a:cs typeface="B Titr" pitchFamily="2" charset="-78"/>
              </a:rPr>
              <a:t>از نمودار زیر نیز می‌توان جهت تعیین وضعیت وزن مادران زیر 19 سال استفاده نمود.</a:t>
            </a:r>
            <a:r>
              <a:rPr lang="en-US" sz="2000" dirty="0">
                <a:solidFill>
                  <a:srgbClr val="00B050"/>
                </a:solidFill>
                <a:latin typeface="Calibri"/>
                <a:ea typeface="Calibri"/>
                <a:cs typeface="B Titr" pitchFamily="2" charset="-78"/>
              </a:rPr>
              <a:t/>
            </a:r>
            <a:br>
              <a:rPr lang="en-US" sz="2000" dirty="0">
                <a:solidFill>
                  <a:srgbClr val="00B050"/>
                </a:solidFill>
                <a:latin typeface="Calibri"/>
                <a:ea typeface="Calibri"/>
                <a:cs typeface="B Titr" pitchFamily="2" charset="-78"/>
              </a:rPr>
            </a:br>
            <a:endParaRPr lang="fa-IR" sz="2000" dirty="0">
              <a:solidFill>
                <a:srgbClr val="00B050"/>
              </a:solidFill>
              <a:cs typeface="B Titr" pitchFamily="2" charset="-78"/>
            </a:endParaRPr>
          </a:p>
        </p:txBody>
      </p:sp>
      <p:pic>
        <p:nvPicPr>
          <p:cNvPr id="4" name="Content Placeholder 3" descr="C:\Documents and Settings\fallah\Desktop\سلامت مادران\کتاب\کتاب راهمنایی کشوری\کتاب تغذیه دوران بارداری و شیردهی - خودم\راهنمایی وزن گیری مادران باردار\bmi_madaren .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p:spPr>
      </p:pic>
    </p:spTree>
    <p:extLst>
      <p:ext uri="{BB962C8B-B14F-4D97-AF65-F5344CB8AC3E}">
        <p14:creationId xmlns:p14="http://schemas.microsoft.com/office/powerpoint/2010/main" val="17699300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252095">
              <a:lnSpc>
                <a:spcPct val="115000"/>
              </a:lnSpc>
              <a:spcAft>
                <a:spcPts val="1000"/>
              </a:spcAft>
            </a:pPr>
            <a:r>
              <a:rPr lang="fa-IR" sz="2000" b="1" dirty="0">
                <a:solidFill>
                  <a:srgbClr val="00B050"/>
                </a:solidFill>
                <a:latin typeface="Calibri"/>
                <a:ea typeface="Calibri"/>
                <a:cs typeface="B Titr" pitchFamily="2" charset="-78"/>
              </a:rPr>
              <a:t>میزان افزایش وزن در بارداری دو قلویی بر اساس نمایه توده بدنی قبل از بارداری</a:t>
            </a:r>
            <a:r>
              <a:rPr lang="en-US" sz="1800" dirty="0">
                <a:solidFill>
                  <a:srgbClr val="00B050"/>
                </a:solidFill>
                <a:latin typeface="Calibri"/>
                <a:ea typeface="Calibri"/>
                <a:cs typeface="B Titr" pitchFamily="2" charset="-78"/>
              </a:rPr>
              <a:t/>
            </a:r>
            <a:br>
              <a:rPr lang="en-US" sz="1800" dirty="0">
                <a:solidFill>
                  <a:srgbClr val="00B050"/>
                </a:solidFill>
                <a:latin typeface="Calibri"/>
                <a:ea typeface="Calibri"/>
                <a:cs typeface="B Titr" pitchFamily="2" charset="-78"/>
              </a:rPr>
            </a:br>
            <a:endParaRPr lang="fa-IR" sz="2000" dirty="0">
              <a:solidFill>
                <a:srgbClr val="00B050"/>
              </a:solidFill>
              <a:cs typeface="B Titr" pitchFamily="2" charset="-78"/>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185486072"/>
                  </p:ext>
                </p:extLst>
              </p:nvPr>
            </p:nvGraphicFramePr>
            <p:xfrm>
              <a:off x="467544" y="1700808"/>
              <a:ext cx="8136904" cy="2992191"/>
            </p:xfrm>
            <a:graphic>
              <a:graphicData uri="http://schemas.openxmlformats.org/drawingml/2006/table">
                <a:tbl>
                  <a:tblPr rtl="1" firstRow="1" firstCol="1" bandRow="1"/>
                  <a:tblGrid>
                    <a:gridCol w="1188903"/>
                    <a:gridCol w="1308046"/>
                    <a:gridCol w="1900402"/>
                    <a:gridCol w="1784614"/>
                    <a:gridCol w="1954939"/>
                  </a:tblGrid>
                  <a:tr h="1252545">
                    <a:tc>
                      <a:txBody>
                        <a:bodyPr/>
                        <a:lstStyle/>
                        <a:p>
                          <a:pPr algn="just" rtl="1">
                            <a:lnSpc>
                              <a:spcPct val="115000"/>
                            </a:lnSpc>
                            <a:spcAft>
                              <a:spcPts val="0"/>
                            </a:spcAft>
                          </a:pPr>
                          <a:r>
                            <a:rPr lang="fa-IR" sz="1600" dirty="0">
                              <a:effectLst/>
                              <a:latin typeface="Calibri"/>
                              <a:ea typeface="Calibri"/>
                              <a:cs typeface="B Titr" pitchFamily="2" charset="-78"/>
                            </a:rPr>
                            <a:t>رنگ ناحیه </a:t>
                          </a:r>
                          <a:r>
                            <a:rPr lang="en-US" sz="1600" b="1" dirty="0">
                              <a:effectLst/>
                              <a:latin typeface="Calibri"/>
                              <a:ea typeface="Calibri"/>
                              <a:cs typeface="B Titr" pitchFamily="2" charset="-78"/>
                            </a:rPr>
                            <a:t>BMI</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a:effectLst/>
                              <a:latin typeface="Calibri"/>
                              <a:ea typeface="Calibri"/>
                              <a:cs typeface="B Titr" pitchFamily="2" charset="-78"/>
                            </a:rPr>
                            <a:t>وضعیت تغذیه</a:t>
                          </a:r>
                          <a:endParaRPr lang="en-US" sz="140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en-US" sz="1600" b="1">
                              <a:effectLst/>
                              <a:latin typeface="Calibri"/>
                              <a:ea typeface="Calibri"/>
                              <a:cs typeface="B Titr" pitchFamily="2" charset="-78"/>
                            </a:rPr>
                            <a:t>BMI</a:t>
                          </a:r>
                          <a:r>
                            <a:rPr lang="fa-IR" sz="1600">
                              <a:effectLst/>
                              <a:latin typeface="Calibri"/>
                              <a:ea typeface="Calibri"/>
                              <a:cs typeface="B Titr" pitchFamily="2" charset="-78"/>
                            </a:rPr>
                            <a:t> قبل از بارداری</a:t>
                          </a:r>
                          <a:r>
                            <a:rPr lang="en-US" sz="1600" b="1">
                              <a:effectLst/>
                              <a:latin typeface="Calibri"/>
                              <a:ea typeface="Calibri"/>
                              <a:cs typeface="B Titr" pitchFamily="2" charset="-78"/>
                            </a:rPr>
                            <a:t> kg/m2</a:t>
                          </a:r>
                          <a:endParaRPr lang="en-US" sz="140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محدوده مجاز افزایش وزن (کیلوگرم)</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افزایش وزن از ابتدای هفته 13 بارداری به بعد (کیلوگرم/هفته)</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417515">
                    <a:tc>
                      <a:txBody>
                        <a:bodyPr/>
                        <a:lstStyle/>
                        <a:p>
                          <a:pPr algn="just" rtl="1">
                            <a:lnSpc>
                              <a:spcPct val="115000"/>
                            </a:lnSpc>
                            <a:spcAft>
                              <a:spcPts val="0"/>
                            </a:spcAft>
                          </a:pPr>
                          <a:r>
                            <a:rPr lang="fa-IR" sz="1600" b="1" dirty="0">
                              <a:effectLst/>
                              <a:latin typeface="Calibri"/>
                              <a:ea typeface="Calibri"/>
                              <a:cs typeface="B Titr" pitchFamily="2" charset="-78"/>
                            </a:rPr>
                            <a:t>زرد</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pPr>
                          <a:r>
                            <a:rPr lang="fa-IR" sz="1600" b="1" dirty="0">
                              <a:effectLst/>
                              <a:latin typeface="Calibri"/>
                              <a:ea typeface="Calibri"/>
                              <a:cs typeface="B Titr" pitchFamily="2" charset="-78"/>
                            </a:rPr>
                            <a:t>*کم وزن</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18.5&gt;</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pPr>
                          <a:r>
                            <a:rPr lang="fa-IR" sz="1600" b="1" dirty="0">
                              <a:effectLst/>
                              <a:latin typeface="Calibri"/>
                              <a:ea typeface="Calibri"/>
                              <a:cs typeface="B Titr" pitchFamily="2" charset="-78"/>
                            </a:rPr>
                            <a:t>*</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pPr>
                          <a:r>
                            <a:rPr lang="fa-IR" sz="1600" b="1" dirty="0">
                              <a:effectLst/>
                              <a:latin typeface="Calibri"/>
                              <a:ea typeface="Calibri"/>
                              <a:cs typeface="B Titr" pitchFamily="2" charset="-78"/>
                            </a:rPr>
                            <a:t>*</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7515">
                    <a:tc>
                      <a:txBody>
                        <a:bodyPr/>
                        <a:lstStyle/>
                        <a:p>
                          <a:pPr algn="just" rtl="1">
                            <a:lnSpc>
                              <a:spcPct val="115000"/>
                            </a:lnSpc>
                            <a:spcAft>
                              <a:spcPts val="0"/>
                            </a:spcAft>
                          </a:pPr>
                          <a:r>
                            <a:rPr lang="fa-IR" sz="1600" b="1" dirty="0">
                              <a:effectLst/>
                              <a:latin typeface="Calibri"/>
                              <a:ea typeface="Calibri"/>
                              <a:cs typeface="B Titr" pitchFamily="2" charset="-78"/>
                            </a:rPr>
                            <a:t>سبز</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1">
                            <a:lnSpc>
                              <a:spcPct val="115000"/>
                            </a:lnSpc>
                            <a:spcAft>
                              <a:spcPts val="0"/>
                            </a:spcAft>
                          </a:pPr>
                          <a:r>
                            <a:rPr lang="fa-IR" sz="1600" b="1" dirty="0">
                              <a:effectLst/>
                              <a:latin typeface="Calibri"/>
                              <a:ea typeface="Calibri"/>
                              <a:cs typeface="B Titr" pitchFamily="2" charset="-78"/>
                            </a:rPr>
                            <a:t>طبیعی</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24.9- 18.5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1">
                            <a:lnSpc>
                              <a:spcPct val="115000"/>
                            </a:lnSpc>
                            <a:spcAft>
                              <a:spcPts val="0"/>
                            </a:spcAft>
                          </a:pPr>
                          <a:r>
                            <a:rPr lang="fa-IR" sz="1600" b="1" dirty="0">
                              <a:effectLst/>
                              <a:latin typeface="Calibri"/>
                              <a:ea typeface="Calibri"/>
                              <a:cs typeface="B Titr" pitchFamily="2" charset="-78"/>
                            </a:rPr>
                            <a:t>25- 17</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0.63</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7515">
                    <a:tc>
                      <a:txBody>
                        <a:bodyPr/>
                        <a:lstStyle/>
                        <a:p>
                          <a:pPr algn="just" rtl="1">
                            <a:lnSpc>
                              <a:spcPct val="115000"/>
                            </a:lnSpc>
                            <a:spcAft>
                              <a:spcPts val="0"/>
                            </a:spcAft>
                          </a:pPr>
                          <a:r>
                            <a:rPr lang="fa-IR" sz="1600" b="1" dirty="0">
                              <a:effectLst/>
                              <a:latin typeface="Calibri"/>
                              <a:ea typeface="Calibri"/>
                              <a:cs typeface="B Titr" pitchFamily="2" charset="-78"/>
                            </a:rPr>
                            <a:t>نارنجی</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1">
                            <a:lnSpc>
                              <a:spcPct val="115000"/>
                            </a:lnSpc>
                            <a:spcAft>
                              <a:spcPts val="0"/>
                            </a:spcAft>
                          </a:pPr>
                          <a:r>
                            <a:rPr lang="fa-IR" sz="1600" b="1" dirty="0">
                              <a:effectLst/>
                              <a:latin typeface="Calibri"/>
                              <a:ea typeface="Calibri"/>
                              <a:cs typeface="B Titr" pitchFamily="2" charset="-78"/>
                            </a:rPr>
                            <a:t>اضافه وزن</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29.9- </a:t>
                          </a:r>
                          <a:r>
                            <a:rPr lang="fa-IR" sz="1600" b="1" dirty="0">
                              <a:effectLst/>
                              <a:latin typeface="Calibri"/>
                              <a:ea typeface="Calibri"/>
                              <a:cs typeface="B Titr" pitchFamily="2" charset="-78"/>
                            </a:rPr>
                            <a:t>25 </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1">
                            <a:lnSpc>
                              <a:spcPct val="115000"/>
                            </a:lnSpc>
                            <a:spcAft>
                              <a:spcPts val="0"/>
                            </a:spcAft>
                          </a:pPr>
                          <a:r>
                            <a:rPr lang="fa-IR" sz="1600" b="1" dirty="0">
                              <a:effectLst/>
                              <a:latin typeface="Calibri"/>
                              <a:ea typeface="Calibri"/>
                              <a:cs typeface="B Titr" pitchFamily="2" charset="-78"/>
                            </a:rPr>
                            <a:t>23- 14</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0.6</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87101">
                    <a:tc>
                      <a:txBody>
                        <a:bodyPr/>
                        <a:lstStyle/>
                        <a:p>
                          <a:pPr algn="just" rtl="1">
                            <a:lnSpc>
                              <a:spcPct val="115000"/>
                            </a:lnSpc>
                            <a:spcAft>
                              <a:spcPts val="0"/>
                            </a:spcAft>
                          </a:pPr>
                          <a:r>
                            <a:rPr lang="fa-IR" sz="1600" b="1" dirty="0">
                              <a:effectLst/>
                              <a:latin typeface="Calibri"/>
                              <a:ea typeface="Calibri"/>
                              <a:cs typeface="B Titr" pitchFamily="2" charset="-78"/>
                            </a:rPr>
                            <a:t>قرمز</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just" rtl="1">
                            <a:lnSpc>
                              <a:spcPct val="115000"/>
                            </a:lnSpc>
                            <a:spcAft>
                              <a:spcPts val="0"/>
                            </a:spcAft>
                          </a:pPr>
                          <a:r>
                            <a:rPr lang="fa-IR" sz="1600" b="1" dirty="0">
                              <a:effectLst/>
                              <a:latin typeface="Calibri"/>
                              <a:ea typeface="Calibri"/>
                              <a:cs typeface="B Titr" pitchFamily="2" charset="-78"/>
                            </a:rPr>
                            <a:t>چاق</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just" rtl="1">
                            <a:lnSpc>
                              <a:spcPct val="115000"/>
                            </a:lnSpc>
                            <a:spcAft>
                              <a:spcPts val="0"/>
                            </a:spcAft>
                          </a:pPr>
                          <a:r>
                            <a:rPr lang="fa-IR" sz="1600" b="1" dirty="0">
                              <a:effectLst/>
                              <a:latin typeface="Calibri"/>
                              <a:ea typeface="Calibri"/>
                              <a:cs typeface="B Titr" pitchFamily="2" charset="-78"/>
                            </a:rPr>
                            <a:t>30</a:t>
                          </a:r>
                          <a14:m>
                            <m:oMath xmlns:m="http://schemas.openxmlformats.org/officeDocument/2006/math">
                              <m:r>
                                <a:rPr lang="en-US" sz="1800" i="1">
                                  <a:effectLst/>
                                  <a:latin typeface="Cambria Math"/>
                                  <a:ea typeface="Calibri"/>
                                  <a:cs typeface="B Mitra"/>
                                </a:rPr>
                                <m:t>≥</m:t>
                              </m:r>
                            </m:oMath>
                          </a14:m>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just" rtl="1">
                            <a:lnSpc>
                              <a:spcPct val="115000"/>
                            </a:lnSpc>
                            <a:spcAft>
                              <a:spcPts val="0"/>
                            </a:spcAft>
                          </a:pPr>
                          <a:r>
                            <a:rPr lang="fa-IR" sz="1600" b="1" dirty="0">
                              <a:effectLst/>
                              <a:latin typeface="Calibri"/>
                              <a:ea typeface="Calibri"/>
                              <a:cs typeface="B Titr" pitchFamily="2" charset="-78"/>
                            </a:rPr>
                            <a:t>19-</a:t>
                          </a:r>
                          <a:r>
                            <a:rPr lang="fa-IR" sz="1600" dirty="0">
                              <a:effectLst/>
                              <a:latin typeface="Calibri"/>
                              <a:ea typeface="Calibri"/>
                              <a:cs typeface="B Titr" pitchFamily="2" charset="-78"/>
                            </a:rPr>
                            <a:t> </a:t>
                          </a:r>
                          <a:r>
                            <a:rPr lang="fa-IR" sz="1600" b="1" dirty="0">
                              <a:effectLst/>
                              <a:latin typeface="Calibri"/>
                              <a:ea typeface="Calibri"/>
                              <a:cs typeface="B Titr" pitchFamily="2" charset="-78"/>
                            </a:rPr>
                            <a:t>11</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0.45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185486072"/>
                  </p:ext>
                </p:extLst>
              </p:nvPr>
            </p:nvGraphicFramePr>
            <p:xfrm>
              <a:off x="467544" y="1700808"/>
              <a:ext cx="8136904" cy="2992191"/>
            </p:xfrm>
            <a:graphic>
              <a:graphicData uri="http://schemas.openxmlformats.org/drawingml/2006/table">
                <a:tbl>
                  <a:tblPr rtl="1" firstRow="1" firstCol="1" bandRow="1"/>
                  <a:tblGrid>
                    <a:gridCol w="1188903"/>
                    <a:gridCol w="1308046"/>
                    <a:gridCol w="1900402"/>
                    <a:gridCol w="1784614"/>
                    <a:gridCol w="1954939"/>
                  </a:tblGrid>
                  <a:tr h="1252545">
                    <a:tc>
                      <a:txBody>
                        <a:bodyPr/>
                        <a:lstStyle/>
                        <a:p>
                          <a:pPr algn="just" rtl="1">
                            <a:lnSpc>
                              <a:spcPct val="115000"/>
                            </a:lnSpc>
                            <a:spcAft>
                              <a:spcPts val="0"/>
                            </a:spcAft>
                          </a:pPr>
                          <a:r>
                            <a:rPr lang="fa-IR" sz="1600" dirty="0">
                              <a:effectLst/>
                              <a:latin typeface="Calibri"/>
                              <a:ea typeface="Calibri"/>
                              <a:cs typeface="B Titr" pitchFamily="2" charset="-78"/>
                            </a:rPr>
                            <a:t>رنگ ناحیه </a:t>
                          </a:r>
                          <a:r>
                            <a:rPr lang="en-US" sz="1600" b="1" dirty="0">
                              <a:effectLst/>
                              <a:latin typeface="Calibri"/>
                              <a:ea typeface="Calibri"/>
                              <a:cs typeface="B Titr" pitchFamily="2" charset="-78"/>
                            </a:rPr>
                            <a:t>BMI</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a:effectLst/>
                              <a:latin typeface="Calibri"/>
                              <a:ea typeface="Calibri"/>
                              <a:cs typeface="B Titr" pitchFamily="2" charset="-78"/>
                            </a:rPr>
                            <a:t>وضعیت تغذیه</a:t>
                          </a:r>
                          <a:endParaRPr lang="en-US" sz="140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en-US" sz="1600" b="1">
                              <a:effectLst/>
                              <a:latin typeface="Calibri"/>
                              <a:ea typeface="Calibri"/>
                              <a:cs typeface="B Titr" pitchFamily="2" charset="-78"/>
                            </a:rPr>
                            <a:t>BMI</a:t>
                          </a:r>
                          <a:r>
                            <a:rPr lang="fa-IR" sz="1600">
                              <a:effectLst/>
                              <a:latin typeface="Calibri"/>
                              <a:ea typeface="Calibri"/>
                              <a:cs typeface="B Titr" pitchFamily="2" charset="-78"/>
                            </a:rPr>
                            <a:t> قبل از بارداری</a:t>
                          </a:r>
                          <a:r>
                            <a:rPr lang="en-US" sz="1600" b="1">
                              <a:effectLst/>
                              <a:latin typeface="Calibri"/>
                              <a:ea typeface="Calibri"/>
                              <a:cs typeface="B Titr" pitchFamily="2" charset="-78"/>
                            </a:rPr>
                            <a:t> kg/m2</a:t>
                          </a:r>
                          <a:endParaRPr lang="en-US" sz="140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محدوده مجاز افزایش وزن (کیلوگرم)</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افزایش وزن از ابتدای هفته 13 بارداری به بعد (کیلوگرم/هفته)</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417515">
                    <a:tc>
                      <a:txBody>
                        <a:bodyPr/>
                        <a:lstStyle/>
                        <a:p>
                          <a:pPr algn="just" rtl="1">
                            <a:lnSpc>
                              <a:spcPct val="115000"/>
                            </a:lnSpc>
                            <a:spcAft>
                              <a:spcPts val="0"/>
                            </a:spcAft>
                          </a:pPr>
                          <a:r>
                            <a:rPr lang="fa-IR" sz="1600" b="1" dirty="0">
                              <a:effectLst/>
                              <a:latin typeface="Calibri"/>
                              <a:ea typeface="Calibri"/>
                              <a:cs typeface="B Titr" pitchFamily="2" charset="-78"/>
                            </a:rPr>
                            <a:t>زرد</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pPr>
                          <a:r>
                            <a:rPr lang="fa-IR" sz="1600" b="1" dirty="0">
                              <a:effectLst/>
                              <a:latin typeface="Calibri"/>
                              <a:ea typeface="Calibri"/>
                              <a:cs typeface="B Titr" pitchFamily="2" charset="-78"/>
                            </a:rPr>
                            <a:t>*کم وزن</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18.5&gt;</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pPr>
                          <a:r>
                            <a:rPr lang="fa-IR" sz="1600" b="1" dirty="0">
                              <a:effectLst/>
                              <a:latin typeface="Calibri"/>
                              <a:ea typeface="Calibri"/>
                              <a:cs typeface="B Titr" pitchFamily="2" charset="-78"/>
                            </a:rPr>
                            <a:t>*</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pPr>
                          <a:r>
                            <a:rPr lang="fa-IR" sz="1600" b="1" dirty="0">
                              <a:effectLst/>
                              <a:latin typeface="Calibri"/>
                              <a:ea typeface="Calibri"/>
                              <a:cs typeface="B Titr" pitchFamily="2" charset="-78"/>
                            </a:rPr>
                            <a:t>*</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7515">
                    <a:tc>
                      <a:txBody>
                        <a:bodyPr/>
                        <a:lstStyle/>
                        <a:p>
                          <a:pPr algn="just" rtl="1">
                            <a:lnSpc>
                              <a:spcPct val="115000"/>
                            </a:lnSpc>
                            <a:spcAft>
                              <a:spcPts val="0"/>
                            </a:spcAft>
                          </a:pPr>
                          <a:r>
                            <a:rPr lang="fa-IR" sz="1600" b="1" dirty="0">
                              <a:effectLst/>
                              <a:latin typeface="Calibri"/>
                              <a:ea typeface="Calibri"/>
                              <a:cs typeface="B Titr" pitchFamily="2" charset="-78"/>
                            </a:rPr>
                            <a:t>سبز</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1">
                            <a:lnSpc>
                              <a:spcPct val="115000"/>
                            </a:lnSpc>
                            <a:spcAft>
                              <a:spcPts val="0"/>
                            </a:spcAft>
                          </a:pPr>
                          <a:r>
                            <a:rPr lang="fa-IR" sz="1600" b="1" dirty="0">
                              <a:effectLst/>
                              <a:latin typeface="Calibri"/>
                              <a:ea typeface="Calibri"/>
                              <a:cs typeface="B Titr" pitchFamily="2" charset="-78"/>
                            </a:rPr>
                            <a:t>طبیعی</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24.9- 18.5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1">
                            <a:lnSpc>
                              <a:spcPct val="115000"/>
                            </a:lnSpc>
                            <a:spcAft>
                              <a:spcPts val="0"/>
                            </a:spcAft>
                          </a:pPr>
                          <a:r>
                            <a:rPr lang="fa-IR" sz="1600" b="1" dirty="0">
                              <a:effectLst/>
                              <a:latin typeface="Calibri"/>
                              <a:ea typeface="Calibri"/>
                              <a:cs typeface="B Titr" pitchFamily="2" charset="-78"/>
                            </a:rPr>
                            <a:t>25- 17</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0.63</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7515">
                    <a:tc>
                      <a:txBody>
                        <a:bodyPr/>
                        <a:lstStyle/>
                        <a:p>
                          <a:pPr algn="just" rtl="1">
                            <a:lnSpc>
                              <a:spcPct val="115000"/>
                            </a:lnSpc>
                            <a:spcAft>
                              <a:spcPts val="0"/>
                            </a:spcAft>
                          </a:pPr>
                          <a:r>
                            <a:rPr lang="fa-IR" sz="1600" b="1" dirty="0">
                              <a:effectLst/>
                              <a:latin typeface="Calibri"/>
                              <a:ea typeface="Calibri"/>
                              <a:cs typeface="B Titr" pitchFamily="2" charset="-78"/>
                            </a:rPr>
                            <a:t>نارنجی</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1">
                            <a:lnSpc>
                              <a:spcPct val="115000"/>
                            </a:lnSpc>
                            <a:spcAft>
                              <a:spcPts val="0"/>
                            </a:spcAft>
                          </a:pPr>
                          <a:r>
                            <a:rPr lang="fa-IR" sz="1600" b="1" dirty="0">
                              <a:effectLst/>
                              <a:latin typeface="Calibri"/>
                              <a:ea typeface="Calibri"/>
                              <a:cs typeface="B Titr" pitchFamily="2" charset="-78"/>
                            </a:rPr>
                            <a:t>اضافه وزن</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29.9- </a:t>
                          </a:r>
                          <a:r>
                            <a:rPr lang="fa-IR" sz="1600" b="1" dirty="0">
                              <a:effectLst/>
                              <a:latin typeface="Calibri"/>
                              <a:ea typeface="Calibri"/>
                              <a:cs typeface="B Titr" pitchFamily="2" charset="-78"/>
                            </a:rPr>
                            <a:t>25 </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1">
                            <a:lnSpc>
                              <a:spcPct val="115000"/>
                            </a:lnSpc>
                            <a:spcAft>
                              <a:spcPts val="0"/>
                            </a:spcAft>
                          </a:pPr>
                          <a:r>
                            <a:rPr lang="fa-IR" sz="1600" b="1" dirty="0">
                              <a:effectLst/>
                              <a:latin typeface="Calibri"/>
                              <a:ea typeface="Calibri"/>
                              <a:cs typeface="B Titr" pitchFamily="2" charset="-78"/>
                            </a:rPr>
                            <a:t>23- 14</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0.6</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87101">
                    <a:tc>
                      <a:txBody>
                        <a:bodyPr/>
                        <a:lstStyle/>
                        <a:p>
                          <a:pPr algn="just" rtl="1">
                            <a:lnSpc>
                              <a:spcPct val="115000"/>
                            </a:lnSpc>
                            <a:spcAft>
                              <a:spcPts val="0"/>
                            </a:spcAft>
                          </a:pPr>
                          <a:r>
                            <a:rPr lang="fa-IR" sz="1600" b="1" dirty="0">
                              <a:effectLst/>
                              <a:latin typeface="Calibri"/>
                              <a:ea typeface="Calibri"/>
                              <a:cs typeface="B Titr" pitchFamily="2" charset="-78"/>
                            </a:rPr>
                            <a:t>قرمز</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just" rtl="1">
                            <a:lnSpc>
                              <a:spcPct val="115000"/>
                            </a:lnSpc>
                            <a:spcAft>
                              <a:spcPts val="0"/>
                            </a:spcAft>
                          </a:pPr>
                          <a:r>
                            <a:rPr lang="fa-IR" sz="1600" b="1" dirty="0">
                              <a:effectLst/>
                              <a:latin typeface="Calibri"/>
                              <a:ea typeface="Calibri"/>
                              <a:cs typeface="B Titr" pitchFamily="2" charset="-78"/>
                            </a:rPr>
                            <a:t>چاق</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endParaRPr lang="fa-I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blipFill rotWithShape="1">
                          <a:blip r:embed="rId2"/>
                          <a:stretch>
                            <a:fillRect l="-131410" t="-513750" r="-196795" b="-7500"/>
                          </a:stretch>
                        </a:blipFill>
                      </a:tcPr>
                    </a:tc>
                    <a:tc>
                      <a:txBody>
                        <a:bodyPr/>
                        <a:lstStyle/>
                        <a:p>
                          <a:pPr algn="just" rtl="1">
                            <a:lnSpc>
                              <a:spcPct val="115000"/>
                            </a:lnSpc>
                            <a:spcAft>
                              <a:spcPts val="0"/>
                            </a:spcAft>
                          </a:pPr>
                          <a:r>
                            <a:rPr lang="fa-IR" sz="1600" b="1" dirty="0">
                              <a:effectLst/>
                              <a:latin typeface="Calibri"/>
                              <a:ea typeface="Calibri"/>
                              <a:cs typeface="B Titr" pitchFamily="2" charset="-78"/>
                            </a:rPr>
                            <a:t>19-</a:t>
                          </a:r>
                          <a:r>
                            <a:rPr lang="fa-IR" sz="1600" dirty="0">
                              <a:effectLst/>
                              <a:latin typeface="Calibri"/>
                              <a:ea typeface="Calibri"/>
                              <a:cs typeface="B Titr" pitchFamily="2" charset="-78"/>
                            </a:rPr>
                            <a:t> </a:t>
                          </a:r>
                          <a:r>
                            <a:rPr lang="fa-IR" sz="1600" b="1" dirty="0">
                              <a:effectLst/>
                              <a:latin typeface="Calibri"/>
                              <a:ea typeface="Calibri"/>
                              <a:cs typeface="B Titr" pitchFamily="2" charset="-78"/>
                            </a:rPr>
                            <a:t>11</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just" rtl="1">
                            <a:lnSpc>
                              <a:spcPct val="115000"/>
                            </a:lnSpc>
                            <a:spcAft>
                              <a:spcPts val="0"/>
                            </a:spcAft>
                          </a:pPr>
                          <a:r>
                            <a:rPr lang="fa-IR" sz="1600" b="1" dirty="0" smtClean="0">
                              <a:effectLst/>
                              <a:latin typeface="Calibri"/>
                              <a:ea typeface="Calibri"/>
                              <a:cs typeface="B Titr" pitchFamily="2" charset="-78"/>
                            </a:rPr>
                            <a:t>0.45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r>
                </a:tbl>
              </a:graphicData>
            </a:graphic>
          </p:graphicFrame>
        </mc:Fallback>
      </mc:AlternateContent>
      <p:sp>
        <p:nvSpPr>
          <p:cNvPr id="5" name="Rectangle 4"/>
          <p:cNvSpPr/>
          <p:nvPr/>
        </p:nvSpPr>
        <p:spPr>
          <a:xfrm>
            <a:off x="467544" y="5075854"/>
            <a:ext cx="8360681" cy="1176219"/>
          </a:xfrm>
          <a:prstGeom prst="rect">
            <a:avLst/>
          </a:prstGeom>
        </p:spPr>
        <p:txBody>
          <a:bodyPr wrap="square">
            <a:spAutoFit/>
          </a:bodyPr>
          <a:lstStyle/>
          <a:p>
            <a:pPr indent="252095" algn="just">
              <a:lnSpc>
                <a:spcPct val="115000"/>
              </a:lnSpc>
              <a:spcAft>
                <a:spcPts val="1000"/>
              </a:spcAft>
            </a:pPr>
            <a:r>
              <a:rPr lang="fa-IR" b="1" dirty="0" smtClean="0">
                <a:effectLst/>
                <a:latin typeface="Calibri"/>
                <a:ea typeface="Calibri"/>
                <a:cs typeface="B Nazanin"/>
              </a:rPr>
              <a:t>نکته1: افزایش وزن توصیه شده در سه ماهه اول بارداری این گروه از مادران 1.5 تا 2.5 کیلوگرم مي‌باشد.</a:t>
            </a:r>
            <a:endParaRPr lang="en-US" dirty="0" smtClean="0">
              <a:effectLst/>
              <a:latin typeface="Calibri"/>
              <a:ea typeface="Calibri"/>
              <a:cs typeface="Arial"/>
            </a:endParaRPr>
          </a:p>
          <a:p>
            <a:pPr indent="252095" algn="just">
              <a:lnSpc>
                <a:spcPct val="115000"/>
              </a:lnSpc>
              <a:spcAft>
                <a:spcPts val="1000"/>
              </a:spcAft>
            </a:pPr>
            <a:r>
              <a:rPr lang="fa-IR" b="1" dirty="0" smtClean="0">
                <a:effectLst/>
                <a:latin typeface="Calibri"/>
                <a:ea typeface="Calibri"/>
                <a:cs typeface="B Nazanin"/>
              </a:rPr>
              <a:t>نکته2: در موارد سه قلویی، میزان وزن‌گيري توصیه شده برای مادر‌ان باردار در حدود 27-22.5 کیلوگرم مي‌باشد. از این میزان مادر باید تا هفته 24 حداقل 16 کیلوگرم افزایش وزن داشته باشد.</a:t>
            </a:r>
            <a:endParaRPr lang="en-US" dirty="0">
              <a:effectLst/>
              <a:latin typeface="Calibri"/>
              <a:ea typeface="Calibri"/>
              <a:cs typeface="Arial"/>
            </a:endParaRPr>
          </a:p>
        </p:txBody>
      </p:sp>
    </p:spTree>
    <p:extLst>
      <p:ext uri="{BB962C8B-B14F-4D97-AF65-F5344CB8AC3E}">
        <p14:creationId xmlns:p14="http://schemas.microsoft.com/office/powerpoint/2010/main" val="354441587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Documents and Settings\fallah\Desktop\سلامت مادران\نمو دار های وزن گیری\سیادت\طبیعی- تک قلویی.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49292149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Documents and Settings\fallah\Desktop\سلامت مادران\نمو دار های وزن گیری\سیادت\طبیعی- دو قلویی.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4027503001"/>
      </p:ext>
    </p:extLst>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2095">
              <a:lnSpc>
                <a:spcPct val="115000"/>
              </a:lnSpc>
              <a:spcBef>
                <a:spcPts val="1200"/>
              </a:spcBef>
              <a:spcAft>
                <a:spcPts val="300"/>
              </a:spcAft>
            </a:pPr>
            <a:r>
              <a:rPr lang="fa-IR" sz="2400" b="1" kern="1600" dirty="0">
                <a:solidFill>
                  <a:srgbClr val="00B050"/>
                </a:solidFill>
                <a:latin typeface="Cambria"/>
                <a:ea typeface="Times New Roman"/>
                <a:cs typeface="B Titr" pitchFamily="2" charset="-78"/>
              </a:rPr>
              <a:t>معیارهای وزن‌گيري نامناسب در مادر‌ان باردار</a:t>
            </a:r>
            <a:r>
              <a:rPr lang="en-US" sz="2400" dirty="0">
                <a:solidFill>
                  <a:srgbClr val="00B050"/>
                </a:solidFill>
                <a:latin typeface="Calibri"/>
                <a:ea typeface="Calibri"/>
                <a:cs typeface="B Titr" pitchFamily="2" charset="-78"/>
              </a:rPr>
              <a:t/>
            </a:r>
            <a:br>
              <a:rPr lang="en-US" sz="2400" dirty="0">
                <a:solidFill>
                  <a:srgbClr val="00B050"/>
                </a:solidFill>
                <a:latin typeface="Calibri"/>
                <a:ea typeface="Calibri"/>
                <a:cs typeface="B Titr" pitchFamily="2" charset="-78"/>
              </a:rPr>
            </a:br>
            <a:endParaRPr lang="fa-IR" sz="2400" dirty="0">
              <a:solidFill>
                <a:srgbClr val="00B050"/>
              </a:solidFill>
              <a:cs typeface="B Titr" pitchFamily="2" charset="-78"/>
            </a:endParaRPr>
          </a:p>
        </p:txBody>
      </p:sp>
      <p:sp>
        <p:nvSpPr>
          <p:cNvPr id="3" name="Content Placeholder 2"/>
          <p:cNvSpPr>
            <a:spLocks noGrp="1"/>
          </p:cNvSpPr>
          <p:nvPr>
            <p:ph idx="1"/>
          </p:nvPr>
        </p:nvSpPr>
        <p:spPr>
          <a:xfrm>
            <a:off x="467544" y="2564904"/>
            <a:ext cx="8229600" cy="4104456"/>
          </a:xfrm>
        </p:spPr>
        <p:txBody>
          <a:bodyPr/>
          <a:lstStyle/>
          <a:p>
            <a:pPr indent="0" algn="just">
              <a:lnSpc>
                <a:spcPct val="115000"/>
              </a:lnSpc>
              <a:spcAft>
                <a:spcPts val="1000"/>
              </a:spcAft>
              <a:buNone/>
            </a:pPr>
            <a:r>
              <a:rPr lang="fa-IR" dirty="0" smtClean="0">
                <a:latin typeface="Calibri"/>
                <a:ea typeface="Calibri"/>
                <a:cs typeface="B Nazanin"/>
              </a:rPr>
              <a:t>1- </a:t>
            </a:r>
            <a:r>
              <a:rPr lang="fa-IR" dirty="0">
                <a:latin typeface="Calibri"/>
                <a:ea typeface="Calibri"/>
                <a:cs typeface="B Nazanin"/>
              </a:rPr>
              <a:t>هرگاه مادر باردار بر اساس جدول وزن‌گيري افزایش وزن کمتری داشته باشد و یا شیب نمودار وزن‌گيري مادر از شیب نمودار مرجع کمتر و یا مسطح گردد، وزن‌گيري کمتر از حد انتظار محسوب مي‌گردد.</a:t>
            </a:r>
            <a:endParaRPr lang="en-US" sz="2000" dirty="0">
              <a:latin typeface="Calibri"/>
              <a:ea typeface="Calibri"/>
              <a:cs typeface="Arial"/>
            </a:endParaRPr>
          </a:p>
          <a:p>
            <a:pPr indent="0" algn="just">
              <a:lnSpc>
                <a:spcPct val="115000"/>
              </a:lnSpc>
              <a:spcAft>
                <a:spcPts val="1000"/>
              </a:spcAft>
              <a:buNone/>
            </a:pPr>
            <a:r>
              <a:rPr lang="fa-IR" dirty="0">
                <a:latin typeface="Calibri"/>
                <a:ea typeface="Calibri"/>
                <a:cs typeface="B Nazanin"/>
              </a:rPr>
              <a:t>2 - چنانچه از هفته 15 بارداری به بعد مادر‌ باردار چاق (با نمایه توده بدنی مساوی یا بالاتر از 30) کمتر از نیم کیلوگرم در ماه افزایش وزن داشته باشد.</a:t>
            </a:r>
            <a:endParaRPr lang="en-US" sz="2000" dirty="0">
              <a:latin typeface="Calibri"/>
              <a:ea typeface="Calibri"/>
              <a:cs typeface="Arial"/>
            </a:endParaRPr>
          </a:p>
          <a:p>
            <a:pPr indent="0" algn="just">
              <a:lnSpc>
                <a:spcPct val="115000"/>
              </a:lnSpc>
              <a:spcAft>
                <a:spcPts val="1000"/>
              </a:spcAft>
              <a:buNone/>
            </a:pPr>
            <a:r>
              <a:rPr lang="fa-IR" dirty="0">
                <a:latin typeface="Calibri"/>
                <a:ea typeface="Calibri"/>
                <a:cs typeface="B Nazanin"/>
              </a:rPr>
              <a:t>3- چنانچه از هفته 15 بارداری به بعد مادر‌ باردار با وزن طبیعی، کمتر از یک کیلوگرم در ماه افزایش وزن داشته باشد</a:t>
            </a:r>
            <a:r>
              <a:rPr lang="fa-IR" dirty="0" smtClean="0">
                <a:latin typeface="Calibri"/>
                <a:ea typeface="Calibri"/>
                <a:cs typeface="B Nazanin"/>
              </a:rPr>
              <a:t>.</a:t>
            </a:r>
            <a:endParaRPr lang="en-US" sz="2000" dirty="0">
              <a:latin typeface="Calibri"/>
              <a:ea typeface="Calibri"/>
              <a:cs typeface="Arial"/>
            </a:endParaRPr>
          </a:p>
        </p:txBody>
      </p:sp>
      <p:sp>
        <p:nvSpPr>
          <p:cNvPr id="4" name="Cloud 3"/>
          <p:cNvSpPr/>
          <p:nvPr/>
        </p:nvSpPr>
        <p:spPr>
          <a:xfrm>
            <a:off x="4788024" y="1556792"/>
            <a:ext cx="4176464" cy="914400"/>
          </a:xfrm>
          <a:prstGeom prst="cloud">
            <a:avLst/>
          </a:prstGeom>
        </p:spPr>
        <p:style>
          <a:lnRef idx="2">
            <a:schemeClr val="accent1">
              <a:shade val="50000"/>
            </a:schemeClr>
          </a:lnRef>
          <a:fillRef idx="1002">
            <a:schemeClr val="lt2"/>
          </a:fillRef>
          <a:effectRef idx="0">
            <a:schemeClr val="accent1"/>
          </a:effectRef>
          <a:fontRef idx="minor">
            <a:schemeClr val="lt1"/>
          </a:fontRef>
        </p:style>
        <p:txBody>
          <a:bodyPr rtlCol="1" anchor="ctr"/>
          <a:lstStyle/>
          <a:p>
            <a:pPr marL="342900" lvl="0" algn="ctr">
              <a:lnSpc>
                <a:spcPct val="115000"/>
              </a:lnSpc>
              <a:spcBef>
                <a:spcPts val="1200"/>
              </a:spcBef>
              <a:spcAft>
                <a:spcPts val="300"/>
              </a:spcAft>
              <a:buClr>
                <a:srgbClr val="93A299"/>
              </a:buClr>
            </a:pPr>
            <a:r>
              <a:rPr kumimoji="0" lang="fa-IR" sz="2000" b="1" i="0" u="none" strike="noStrike" kern="1600" cap="none" spc="0" normalizeH="0" baseline="0" noProof="0" dirty="0" smtClean="0">
                <a:ln>
                  <a:noFill/>
                </a:ln>
                <a:solidFill>
                  <a:srgbClr val="002060"/>
                </a:solidFill>
                <a:effectLst/>
                <a:uLnTx/>
                <a:uFillTx/>
                <a:latin typeface="Cambria"/>
                <a:ea typeface="Times New Roman"/>
                <a:cs typeface="B Titr" pitchFamily="2" charset="-78"/>
              </a:rPr>
              <a:t>وزن‌گيري کمتر از انتظار</a:t>
            </a:r>
            <a:endParaRPr lang="en-US" dirty="0">
              <a:solidFill>
                <a:srgbClr val="002060"/>
              </a:solidFill>
              <a:latin typeface="Calibri"/>
              <a:ea typeface="Calibri"/>
              <a:cs typeface="B Titr" pitchFamily="2" charset="-78"/>
            </a:endParaRPr>
          </a:p>
        </p:txBody>
      </p:sp>
    </p:spTree>
    <p:extLst>
      <p:ext uri="{BB962C8B-B14F-4D97-AF65-F5344CB8AC3E}">
        <p14:creationId xmlns:p14="http://schemas.microsoft.com/office/powerpoint/2010/main" val="3893758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435280" cy="4916760"/>
          </a:xfrm>
        </p:spPr>
        <p:txBody>
          <a:bodyPr>
            <a:normAutofit fontScale="92500" lnSpcReduction="20000"/>
          </a:bodyPr>
          <a:lstStyle/>
          <a:p>
            <a:pPr indent="0" algn="just">
              <a:lnSpc>
                <a:spcPct val="115000"/>
              </a:lnSpc>
              <a:spcAft>
                <a:spcPts val="1000"/>
              </a:spcAft>
              <a:buNone/>
            </a:pPr>
            <a:r>
              <a:rPr lang="fa-IR" dirty="0">
                <a:latin typeface="Calibri"/>
                <a:ea typeface="Calibri"/>
                <a:cs typeface="B Nazanin"/>
              </a:rPr>
              <a:t>1- هرگاه مادر باردار بر اساس جدول وزن‌گيري، افزایش وزن بیشتری داشته باشد و یا شیب نمودار وزن‌گيري مادر از شیب نمودار مرجع بیشتر گردد وزن‌گيري بیش از حد انتظار محسوب مي‌گردد.</a:t>
            </a:r>
            <a:endParaRPr lang="en-US" sz="2000" dirty="0">
              <a:latin typeface="Calibri"/>
              <a:ea typeface="Calibri"/>
              <a:cs typeface="Arial"/>
            </a:endParaRPr>
          </a:p>
          <a:p>
            <a:pPr indent="0" algn="just">
              <a:lnSpc>
                <a:spcPct val="115000"/>
              </a:lnSpc>
              <a:spcAft>
                <a:spcPts val="1000"/>
              </a:spcAft>
              <a:buNone/>
            </a:pPr>
            <a:r>
              <a:rPr lang="fa-IR" dirty="0">
                <a:latin typeface="Calibri"/>
                <a:ea typeface="Calibri"/>
                <a:cs typeface="B Nazanin"/>
              </a:rPr>
              <a:t>2- بعد از هفته 20 بارداری مادر نباید ماهانه بیش از 3 کیلوگرم افزایش وزن داشته باشد. گاهی اوقات این امر به دلیل جمع شدن آب به طور غیر طبیعی در بدن است که اولین علامت پره‌اکلامپسی است. در این صورت اقدامات لازم برای کنترل مسمومیت بارداری باید انجام شود. این اقدامات در مجموعه مراقبت‌های ادغام یافته دوران بارداری توضیح داده شده است.</a:t>
            </a:r>
            <a:endParaRPr lang="en-US" sz="2000" dirty="0">
              <a:latin typeface="Calibri"/>
              <a:ea typeface="Calibri"/>
              <a:cs typeface="Arial"/>
            </a:endParaRPr>
          </a:p>
          <a:p>
            <a:pPr indent="0" algn="just">
              <a:lnSpc>
                <a:spcPct val="115000"/>
              </a:lnSpc>
              <a:spcAft>
                <a:spcPts val="1000"/>
              </a:spcAft>
              <a:buNone/>
            </a:pPr>
            <a:r>
              <a:rPr lang="fa-IR" dirty="0">
                <a:latin typeface="Calibri"/>
                <a:ea typeface="Calibri"/>
                <a:cs typeface="B Nazanin"/>
              </a:rPr>
              <a:t>3- اگر افزایش وزن مادر در طول بارداری بیش از یک کیلو گرم در هفته باشد، بیشتر از حد انتظار وزن اضافه کرده است.</a:t>
            </a:r>
            <a:endParaRPr lang="en-US" sz="2000" dirty="0">
              <a:latin typeface="Calibri"/>
              <a:ea typeface="Calibri"/>
              <a:cs typeface="Arial"/>
            </a:endParaRPr>
          </a:p>
          <a:p>
            <a:pPr indent="0" algn="ctr">
              <a:lnSpc>
                <a:spcPct val="115000"/>
              </a:lnSpc>
              <a:spcAft>
                <a:spcPts val="1000"/>
              </a:spcAft>
              <a:buNone/>
            </a:pPr>
            <a:r>
              <a:rPr lang="fa-IR" b="1" dirty="0">
                <a:solidFill>
                  <a:srgbClr val="FF0000"/>
                </a:solidFill>
                <a:latin typeface="Calibri"/>
                <a:ea typeface="Calibri"/>
                <a:cs typeface="B Titr" pitchFamily="2" charset="-78"/>
              </a:rPr>
              <a:t>نکته: </a:t>
            </a:r>
            <a:r>
              <a:rPr lang="fa-IR" b="1" dirty="0">
                <a:solidFill>
                  <a:srgbClr val="FF0000"/>
                </a:solidFill>
                <a:latin typeface="Calibri"/>
                <a:ea typeface="Calibri"/>
                <a:cs typeface="B Nazanin"/>
              </a:rPr>
              <a:t>در مورد مادران باردار که کمتر یا بیشتر از حد لازم وزن گرفته اند مشروط بر اینکه عارضه دیگر بارداری وجود نداشته باشد باید حداکثر دو هفته بعد جهت بررسی مجدد وزن پیگیری شوند.</a:t>
            </a:r>
            <a:endParaRPr lang="en-US" sz="2000" dirty="0">
              <a:solidFill>
                <a:srgbClr val="FF0000"/>
              </a:solidFill>
              <a:latin typeface="Calibri"/>
              <a:ea typeface="Calibri"/>
              <a:cs typeface="Arial"/>
            </a:endParaRPr>
          </a:p>
          <a:p>
            <a:pPr marL="114300" indent="0">
              <a:buNone/>
            </a:pPr>
            <a:endParaRPr lang="fa-IR" dirty="0"/>
          </a:p>
        </p:txBody>
      </p:sp>
      <p:sp>
        <p:nvSpPr>
          <p:cNvPr id="4" name="Title 3"/>
          <p:cNvSpPr>
            <a:spLocks noGrp="1"/>
          </p:cNvSpPr>
          <p:nvPr>
            <p:ph type="title"/>
          </p:nvPr>
        </p:nvSpPr>
        <p:spPr>
          <a:xfrm>
            <a:off x="4499992" y="408372"/>
            <a:ext cx="4186808" cy="1039427"/>
          </a:xfrm>
          <a:prstGeom prst="cloud">
            <a:avLst/>
          </a:prstGeom>
          <a:solidFill>
            <a:schemeClr val="accent5">
              <a:lumMod val="40000"/>
              <a:lumOff val="60000"/>
            </a:schemeClr>
          </a:solidFill>
        </p:spPr>
        <p:style>
          <a:lnRef idx="2">
            <a:schemeClr val="accent1">
              <a:shade val="50000"/>
            </a:schemeClr>
          </a:lnRef>
          <a:fillRef idx="1002">
            <a:schemeClr val="lt2"/>
          </a:fillRef>
          <a:effectRef idx="0">
            <a:schemeClr val="accent1"/>
          </a:effectRef>
          <a:fontRef idx="minor">
            <a:schemeClr val="lt1"/>
          </a:fontRef>
        </p:style>
        <p:txBody>
          <a:bodyPr rtlCol="1" anchor="ctr"/>
          <a:lstStyle/>
          <a:p>
            <a:pPr marL="342900" lvl="0" algn="ctr">
              <a:lnSpc>
                <a:spcPct val="115000"/>
              </a:lnSpc>
              <a:spcBef>
                <a:spcPts val="1200"/>
              </a:spcBef>
              <a:spcAft>
                <a:spcPts val="300"/>
              </a:spcAft>
              <a:buClr>
                <a:srgbClr val="93A299"/>
              </a:buClr>
            </a:pPr>
            <a:r>
              <a:rPr kumimoji="0" lang="fa-IR" sz="2000" b="1" i="0" u="none" strike="noStrike" kern="1600" cap="none" spc="0" normalizeH="0" baseline="0" noProof="0" dirty="0" smtClean="0">
                <a:ln>
                  <a:noFill/>
                </a:ln>
                <a:solidFill>
                  <a:srgbClr val="002060"/>
                </a:solidFill>
                <a:effectLst/>
                <a:uLnTx/>
                <a:uFillTx/>
                <a:latin typeface="Cambria"/>
                <a:ea typeface="Times New Roman"/>
                <a:cs typeface="B Titr" pitchFamily="2" charset="-78"/>
              </a:rPr>
              <a:t>وزن‌گيري بیشتر از انتظار</a:t>
            </a:r>
            <a:endParaRPr lang="en-US" dirty="0">
              <a:solidFill>
                <a:srgbClr val="002060"/>
              </a:solidFill>
              <a:latin typeface="Calibri"/>
              <a:ea typeface="Calibri"/>
              <a:cs typeface="B Titr" pitchFamily="2" charset="-78"/>
            </a:endParaRPr>
          </a:p>
        </p:txBody>
      </p:sp>
    </p:spTree>
    <p:extLst>
      <p:ext uri="{BB962C8B-B14F-4D97-AF65-F5344CB8AC3E}">
        <p14:creationId xmlns:p14="http://schemas.microsoft.com/office/powerpoint/2010/main" val="85635649"/>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fa-IR" sz="2000" dirty="0" smtClean="0">
                <a:solidFill>
                  <a:srgbClr val="7030A0"/>
                </a:solidFill>
                <a:latin typeface="Calibri"/>
                <a:ea typeface="Calibri"/>
                <a:cs typeface="B Titr" pitchFamily="2" charset="-78"/>
              </a:rPr>
              <a:t>جداول </a:t>
            </a:r>
            <a:r>
              <a:rPr lang="fa-IR" sz="2000" dirty="0">
                <a:solidFill>
                  <a:srgbClr val="7030A0"/>
                </a:solidFill>
                <a:latin typeface="Calibri"/>
                <a:ea typeface="Calibri"/>
                <a:cs typeface="B Titr" pitchFamily="2" charset="-78"/>
              </a:rPr>
              <a:t>مقايسه ميزان مورد نياز مواد غذايي برحسب گروه‌های غذایی در دوران بارداری و شیردهی با غير بارداري</a:t>
            </a:r>
            <a:endParaRPr lang="fa-IR" sz="2000" dirty="0">
              <a:solidFill>
                <a:srgbClr val="7030A0"/>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8808663"/>
              </p:ext>
            </p:extLst>
          </p:nvPr>
        </p:nvGraphicFramePr>
        <p:xfrm>
          <a:off x="467544" y="1700808"/>
          <a:ext cx="8208911" cy="4968552"/>
        </p:xfrm>
        <a:graphic>
          <a:graphicData uri="http://schemas.openxmlformats.org/drawingml/2006/table">
            <a:tbl>
              <a:tblPr rtl="1" firstRow="1" firstCol="1" bandRow="1"/>
              <a:tblGrid>
                <a:gridCol w="632085"/>
                <a:gridCol w="595966"/>
                <a:gridCol w="4321172"/>
                <a:gridCol w="2659688"/>
              </a:tblGrid>
              <a:tr h="521359">
                <a:tc gridSpan="2">
                  <a:txBody>
                    <a:bodyPr/>
                    <a:lstStyle/>
                    <a:p>
                      <a:pPr algn="ctr" rtl="1">
                        <a:lnSpc>
                          <a:spcPct val="115000"/>
                        </a:lnSpc>
                        <a:spcAft>
                          <a:spcPts val="0"/>
                        </a:spcAft>
                      </a:pPr>
                      <a:r>
                        <a:rPr lang="fa-IR" sz="1400" b="1" dirty="0">
                          <a:effectLst/>
                          <a:latin typeface="Calibri"/>
                          <a:ea typeface="Calibri"/>
                          <a:cs typeface="B Titr" pitchFamily="2" charset="-78"/>
                        </a:rPr>
                        <a:t>واحد‌های مورد نیاز</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rtl="1"/>
                      <a:endParaRPr lang="fa-IR"/>
                    </a:p>
                  </a:txBody>
                  <a:tcPr/>
                </a:tc>
                <a:tc rowSpan="2">
                  <a:txBody>
                    <a:bodyPr/>
                    <a:lstStyle/>
                    <a:p>
                      <a:pPr algn="ctr" rtl="1">
                        <a:lnSpc>
                          <a:spcPct val="115000"/>
                        </a:lnSpc>
                        <a:spcAft>
                          <a:spcPts val="0"/>
                        </a:spcAft>
                      </a:pPr>
                      <a:r>
                        <a:rPr lang="fa-IR" sz="1400" b="1" dirty="0">
                          <a:effectLst/>
                          <a:latin typeface="Calibri"/>
                          <a:ea typeface="Calibri"/>
                          <a:cs typeface="B Titr" pitchFamily="2" charset="-78"/>
                        </a:rPr>
                        <a:t>معادل هر واحد</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rowSpan="2">
                  <a:txBody>
                    <a:bodyPr/>
                    <a:lstStyle/>
                    <a:p>
                      <a:pPr algn="ctr" rtl="1">
                        <a:lnSpc>
                          <a:spcPct val="115000"/>
                        </a:lnSpc>
                        <a:spcAft>
                          <a:spcPts val="0"/>
                        </a:spcAft>
                      </a:pPr>
                      <a:r>
                        <a:rPr lang="fa-IR" sz="1400" b="1">
                          <a:effectLst/>
                          <a:latin typeface="Calibri"/>
                          <a:ea typeface="Calibri"/>
                          <a:cs typeface="B Titr" pitchFamily="2" charset="-78"/>
                        </a:rPr>
                        <a:t>منابع غذایی</a:t>
                      </a:r>
                      <a:endParaRPr lang="en-US" sz="120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889439">
                <a:tc>
                  <a:txBody>
                    <a:bodyPr/>
                    <a:lstStyle/>
                    <a:p>
                      <a:pPr algn="ctr" rtl="1">
                        <a:lnSpc>
                          <a:spcPct val="115000"/>
                        </a:lnSpc>
                        <a:spcAft>
                          <a:spcPts val="0"/>
                        </a:spcAft>
                      </a:pPr>
                      <a:r>
                        <a:rPr lang="fa-IR" sz="1400" b="1">
                          <a:effectLst/>
                          <a:latin typeface="Calibri"/>
                          <a:ea typeface="Calibri"/>
                          <a:cs typeface="B Titr" pitchFamily="2" charset="-78"/>
                        </a:rPr>
                        <a:t>غیر باردار</a:t>
                      </a:r>
                      <a:endParaRPr lang="en-US" sz="120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1">
                        <a:lnSpc>
                          <a:spcPct val="115000"/>
                        </a:lnSpc>
                        <a:spcAft>
                          <a:spcPts val="0"/>
                        </a:spcAft>
                      </a:pPr>
                      <a:r>
                        <a:rPr lang="fa-IR" sz="1400" b="1" dirty="0">
                          <a:effectLst/>
                          <a:latin typeface="Calibri"/>
                          <a:ea typeface="Calibri"/>
                          <a:cs typeface="B Titr" pitchFamily="2" charset="-78"/>
                        </a:rPr>
                        <a:t>باردار و شیرده</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pPr rtl="1"/>
                      <a:endParaRPr lang="fa-IR"/>
                    </a:p>
                  </a:txBody>
                  <a:tcPr/>
                </a:tc>
                <a:tc vMerge="1">
                  <a:txBody>
                    <a:bodyPr/>
                    <a:lstStyle/>
                    <a:p>
                      <a:pPr rtl="1"/>
                      <a:endParaRPr lang="fa-IR"/>
                    </a:p>
                  </a:txBody>
                  <a:tcPr/>
                </a:tc>
              </a:tr>
              <a:tr h="444719">
                <a:tc gridSpan="4">
                  <a:txBody>
                    <a:bodyPr/>
                    <a:lstStyle/>
                    <a:p>
                      <a:pPr algn="ctr" rtl="1">
                        <a:lnSpc>
                          <a:spcPct val="115000"/>
                        </a:lnSpc>
                        <a:spcAft>
                          <a:spcPts val="0"/>
                        </a:spcAft>
                      </a:pPr>
                      <a:r>
                        <a:rPr lang="fa-IR" sz="2000" dirty="0">
                          <a:solidFill>
                            <a:srgbClr val="FF0000"/>
                          </a:solidFill>
                          <a:effectLst/>
                          <a:latin typeface="Calibri"/>
                          <a:ea typeface="Calibri"/>
                          <a:cs typeface="B Titr" pitchFamily="2" charset="-78"/>
                        </a:rPr>
                        <a:t>گروه نان و غلات</a:t>
                      </a:r>
                      <a:endParaRPr lang="en-US" sz="1800" dirty="0">
                        <a:solidFill>
                          <a:srgbClr val="FF0000"/>
                        </a:solidFill>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113035">
                <a:tc>
                  <a:txBody>
                    <a:bodyPr/>
                    <a:lstStyle/>
                    <a:p>
                      <a:pPr algn="just" rtl="1">
                        <a:lnSpc>
                          <a:spcPct val="115000"/>
                        </a:lnSpc>
                        <a:spcAft>
                          <a:spcPts val="0"/>
                        </a:spcAft>
                      </a:pPr>
                      <a:r>
                        <a:rPr lang="fa-IR" sz="1400" dirty="0">
                          <a:effectLst/>
                          <a:latin typeface="Calibri"/>
                          <a:ea typeface="Calibri"/>
                          <a:cs typeface="B Titr" pitchFamily="2" charset="-78"/>
                        </a:rPr>
                        <a:t>11- 6</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dirty="0">
                          <a:effectLst/>
                          <a:latin typeface="Calibri"/>
                          <a:ea typeface="Calibri"/>
                          <a:cs typeface="B Titr" pitchFamily="2" charset="-78"/>
                        </a:rPr>
                        <a:t>11- 7</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dirty="0">
                          <a:effectLst/>
                          <a:latin typeface="Calibri"/>
                          <a:ea typeface="Calibri"/>
                          <a:cs typeface="B Titr" pitchFamily="2" charset="-78"/>
                        </a:rPr>
                        <a:t>یک کف دست بدون انگشت (معادل 30 گرم) انواع نان‌ها مثل نان بربری، سنگگ و تافتون</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یا 4 کف دست نان لواش (معادل 30 گرم)</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یا نصف لیوان برنج یا </a:t>
                      </a:r>
                      <a:r>
                        <a:rPr lang="fa-IR" sz="1400" dirty="0" smtClean="0">
                          <a:effectLst/>
                          <a:latin typeface="Calibri"/>
                          <a:ea typeface="Calibri"/>
                          <a:cs typeface="B Titr" pitchFamily="2" charset="-78"/>
                        </a:rPr>
                        <a:t>ماکارونی </a:t>
                      </a:r>
                      <a:r>
                        <a:rPr lang="fa-IR" sz="1400" dirty="0">
                          <a:effectLst/>
                          <a:latin typeface="Calibri"/>
                          <a:ea typeface="Calibri"/>
                          <a:cs typeface="B Titr" pitchFamily="2" charset="-78"/>
                        </a:rPr>
                        <a:t>پخته </a:t>
                      </a:r>
                      <a:endParaRPr lang="fa-IR" sz="1400" dirty="0" smtClean="0">
                        <a:effectLst/>
                        <a:latin typeface="Calibri"/>
                        <a:ea typeface="Calibri"/>
                        <a:cs typeface="B Titr" pitchFamily="2" charset="-78"/>
                      </a:endParaRPr>
                    </a:p>
                    <a:p>
                      <a:pPr algn="just" rtl="1">
                        <a:lnSpc>
                          <a:spcPct val="115000"/>
                        </a:lnSpc>
                        <a:spcAft>
                          <a:spcPts val="0"/>
                        </a:spcAft>
                      </a:pPr>
                      <a:r>
                        <a:rPr lang="fa-IR" sz="1400" dirty="0" smtClean="0">
                          <a:effectLst/>
                          <a:latin typeface="Calibri"/>
                          <a:ea typeface="Calibri"/>
                          <a:cs typeface="B Titr" pitchFamily="2" charset="-78"/>
                        </a:rPr>
                        <a:t>یا یک چهارم لیوان غلات خام</a:t>
                      </a:r>
                      <a:endParaRPr lang="en-US" sz="14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یا3 عدد بيسكويت ساده بخصوص سبوس دار</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 </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dirty="0">
                          <a:effectLst/>
                          <a:latin typeface="Calibri"/>
                          <a:ea typeface="Calibri"/>
                          <a:cs typeface="B Titr" pitchFamily="2" charset="-78"/>
                        </a:rPr>
                        <a:t>این گروه شامل انواع نان بخصوص نوع سبوس دار (سنگگ، نان جو ...) نان‌های سنتی سفید ( لواش و تافتون)، برنج، انواع ماکارونی و رشته‌ها، غلات صبحانه و فرآورده‌های آنها به ویژه محصولات تهیه شده از دانه کامل غلات است.</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بهتر است نان و غلات سبوس دار  را به دليل تامين فيبر مورد نياز در الويت قرار دهيم.</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1127818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0226556"/>
              </p:ext>
            </p:extLst>
          </p:nvPr>
        </p:nvGraphicFramePr>
        <p:xfrm>
          <a:off x="0" y="0"/>
          <a:ext cx="9143999" cy="6857999"/>
        </p:xfrm>
        <a:graphic>
          <a:graphicData uri="http://schemas.openxmlformats.org/drawingml/2006/table">
            <a:tbl>
              <a:tblPr rtl="1" firstRow="1" firstCol="1" bandRow="1"/>
              <a:tblGrid>
                <a:gridCol w="704088"/>
                <a:gridCol w="663851"/>
                <a:gridCol w="4813404"/>
                <a:gridCol w="2962656"/>
              </a:tblGrid>
              <a:tr h="666127">
                <a:tc gridSpan="2">
                  <a:txBody>
                    <a:bodyPr/>
                    <a:lstStyle/>
                    <a:p>
                      <a:pPr algn="ctr" rtl="1">
                        <a:lnSpc>
                          <a:spcPct val="115000"/>
                        </a:lnSpc>
                        <a:spcAft>
                          <a:spcPts val="0"/>
                        </a:spcAft>
                      </a:pPr>
                      <a:r>
                        <a:rPr lang="fa-IR" sz="1600" b="1" dirty="0">
                          <a:effectLst/>
                          <a:latin typeface="Calibri"/>
                          <a:ea typeface="Calibri"/>
                          <a:cs typeface="B Titr" pitchFamily="2" charset="-78"/>
                        </a:rPr>
                        <a:t>واحد‌های مورد نیاز</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rtl="1"/>
                      <a:endParaRPr lang="fa-IR"/>
                    </a:p>
                  </a:txBody>
                  <a:tcPr/>
                </a:tc>
                <a:tc rowSpan="2">
                  <a:txBody>
                    <a:bodyPr/>
                    <a:lstStyle/>
                    <a:p>
                      <a:pPr algn="ctr" rtl="1">
                        <a:lnSpc>
                          <a:spcPct val="115000"/>
                        </a:lnSpc>
                        <a:spcAft>
                          <a:spcPts val="0"/>
                        </a:spcAft>
                      </a:pPr>
                      <a:r>
                        <a:rPr lang="fa-IR" sz="1600" b="1" dirty="0">
                          <a:effectLst/>
                          <a:latin typeface="Calibri"/>
                          <a:ea typeface="Calibri"/>
                          <a:cs typeface="B Titr" pitchFamily="2" charset="-78"/>
                        </a:rPr>
                        <a:t>معادل هر واحد</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rowSpan="2">
                  <a:txBody>
                    <a:bodyPr/>
                    <a:lstStyle/>
                    <a:p>
                      <a:pPr algn="ctr" rtl="1">
                        <a:lnSpc>
                          <a:spcPct val="115000"/>
                        </a:lnSpc>
                        <a:spcAft>
                          <a:spcPts val="0"/>
                        </a:spcAft>
                      </a:pPr>
                      <a:r>
                        <a:rPr lang="fa-IR" sz="1600" b="1">
                          <a:effectLst/>
                          <a:latin typeface="Calibri"/>
                          <a:ea typeface="Calibri"/>
                          <a:cs typeface="B Titr" pitchFamily="2" charset="-78"/>
                        </a:rPr>
                        <a:t>منابع غذایی</a:t>
                      </a:r>
                      <a:endParaRPr lang="en-US" sz="160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999192">
                <a:tc>
                  <a:txBody>
                    <a:bodyPr/>
                    <a:lstStyle/>
                    <a:p>
                      <a:pPr algn="ctr" rtl="1">
                        <a:lnSpc>
                          <a:spcPct val="115000"/>
                        </a:lnSpc>
                        <a:spcAft>
                          <a:spcPts val="0"/>
                        </a:spcAft>
                      </a:pPr>
                      <a:r>
                        <a:rPr lang="fa-IR" sz="1600" b="1" dirty="0">
                          <a:effectLst/>
                          <a:latin typeface="Calibri"/>
                          <a:ea typeface="Calibri"/>
                          <a:cs typeface="B Titr" pitchFamily="2" charset="-78"/>
                        </a:rPr>
                        <a:t>غیر باردار</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1">
                        <a:lnSpc>
                          <a:spcPct val="115000"/>
                        </a:lnSpc>
                        <a:spcAft>
                          <a:spcPts val="0"/>
                        </a:spcAft>
                      </a:pPr>
                      <a:r>
                        <a:rPr lang="fa-IR" sz="1600" b="1" dirty="0">
                          <a:effectLst/>
                          <a:latin typeface="Calibri"/>
                          <a:ea typeface="Calibri"/>
                          <a:cs typeface="B Titr" pitchFamily="2" charset="-78"/>
                        </a:rPr>
                        <a:t>باردار و شیرده</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pPr rtl="1"/>
                      <a:endParaRPr lang="fa-IR"/>
                    </a:p>
                  </a:txBody>
                  <a:tcPr/>
                </a:tc>
                <a:tc vMerge="1">
                  <a:txBody>
                    <a:bodyPr/>
                    <a:lstStyle/>
                    <a:p>
                      <a:pPr rtl="1"/>
                      <a:endParaRPr lang="fa-IR"/>
                    </a:p>
                  </a:txBody>
                  <a:tcPr/>
                </a:tc>
              </a:tr>
              <a:tr h="378785">
                <a:tc gridSpan="4">
                  <a:txBody>
                    <a:bodyPr/>
                    <a:lstStyle/>
                    <a:p>
                      <a:pPr algn="ctr" rtl="1">
                        <a:lnSpc>
                          <a:spcPct val="115000"/>
                        </a:lnSpc>
                        <a:spcAft>
                          <a:spcPts val="0"/>
                        </a:spcAft>
                      </a:pPr>
                      <a:r>
                        <a:rPr lang="fa-IR" sz="2000" dirty="0">
                          <a:solidFill>
                            <a:srgbClr val="FF0000"/>
                          </a:solidFill>
                          <a:effectLst/>
                          <a:latin typeface="Calibri"/>
                          <a:ea typeface="Calibri"/>
                          <a:cs typeface="B Titr" pitchFamily="2" charset="-78"/>
                        </a:rPr>
                        <a:t>گروه سبزی‌ها</a:t>
                      </a:r>
                      <a:endParaRPr lang="en-US" sz="2000" dirty="0">
                        <a:solidFill>
                          <a:srgbClr val="FF0000"/>
                        </a:solidFill>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1893913">
                <a:tc>
                  <a:txBody>
                    <a:bodyPr/>
                    <a:lstStyle/>
                    <a:p>
                      <a:pPr algn="just" rtl="1">
                        <a:lnSpc>
                          <a:spcPct val="115000"/>
                        </a:lnSpc>
                        <a:spcAft>
                          <a:spcPts val="0"/>
                        </a:spcAft>
                      </a:pPr>
                      <a:r>
                        <a:rPr lang="fa-IR" sz="1600" dirty="0">
                          <a:effectLst/>
                          <a:latin typeface="Calibri"/>
                          <a:ea typeface="Calibri"/>
                          <a:cs typeface="B Titr" pitchFamily="2" charset="-78"/>
                        </a:rPr>
                        <a:t>5-3</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5-4</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 یک لیوان سبزی‌هاي خام  برگی</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یا نصف لیوان سبزی پخته یا خام خرد شده</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یا یک عدد گوجه فرنگی، پیاز، هویچ یا خیار متوسط </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یا نصف لیوان آب هویچ </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یا نصف لیوان نخود سبز، لوبیا سبز و هویچ خرد شده</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این گروه شامل انواع سبزی‌های برگ دار، هویچ، بادمجان، نخود سبز، انواع کدو، قارچ، خیار، گوجه فرنگی، پیاز، کرفس، ريواس و سبزيجات مشابه ديگر است</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8785">
                <a:tc gridSpan="4">
                  <a:txBody>
                    <a:bodyPr/>
                    <a:lstStyle/>
                    <a:p>
                      <a:pPr algn="ctr" rtl="1">
                        <a:lnSpc>
                          <a:spcPct val="115000"/>
                        </a:lnSpc>
                        <a:spcAft>
                          <a:spcPts val="0"/>
                        </a:spcAft>
                      </a:pPr>
                      <a:r>
                        <a:rPr lang="fa-IR" sz="2000" dirty="0">
                          <a:solidFill>
                            <a:srgbClr val="FF0000"/>
                          </a:solidFill>
                          <a:effectLst/>
                          <a:latin typeface="Calibri"/>
                          <a:ea typeface="Calibri"/>
                          <a:cs typeface="B Titr" pitchFamily="2" charset="-78"/>
                        </a:rPr>
                        <a:t>گروه میوه‌ها</a:t>
                      </a:r>
                      <a:endParaRPr lang="en-US" sz="2000" dirty="0">
                        <a:solidFill>
                          <a:srgbClr val="FF0000"/>
                        </a:solidFill>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541197">
                <a:tc>
                  <a:txBody>
                    <a:bodyPr/>
                    <a:lstStyle/>
                    <a:p>
                      <a:pPr algn="just" rtl="1">
                        <a:lnSpc>
                          <a:spcPct val="115000"/>
                        </a:lnSpc>
                        <a:spcAft>
                          <a:spcPts val="0"/>
                        </a:spcAft>
                      </a:pPr>
                      <a:r>
                        <a:rPr lang="fa-IR" sz="1600">
                          <a:effectLst/>
                          <a:latin typeface="Calibri"/>
                          <a:ea typeface="Calibri"/>
                          <a:cs typeface="B Titr" pitchFamily="2" charset="-78"/>
                        </a:rPr>
                        <a:t>4- 2</a:t>
                      </a:r>
                      <a:endParaRPr lang="en-US" sz="160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a:effectLst/>
                          <a:latin typeface="Calibri"/>
                          <a:ea typeface="Calibri"/>
                          <a:cs typeface="B Titr" pitchFamily="2" charset="-78"/>
                        </a:rPr>
                        <a:t>4- 3</a:t>
                      </a:r>
                      <a:endParaRPr lang="en-US" sz="160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 یک عدد میوه متوسط ( سیب، موز، پرتقال یا گلابی و ...)</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یا نصف لیوان میوه‌های ریز مثل توت، انگور، دانه‌های انار</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یا نصف لیوان میوه پخته یا کمپوت میوه</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یا یک چهارم لیوان میوه خشک  يا خشكبار</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یا سه چهارم  لیوان آب میوه تازه و طبیعی و در مورد میوه‌های شیرین مانند آب انگور یک سوم لیوان </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این گروه شامل انواع میوه مثل سیب، موز، پرتقال، خرما، انجیر تازه، انگور، برگه آلو، آب میوه طبیعی، کمپوت میوه‌ها و میوه‌های خشک مثل انجیر خشک، کشمش، برگه آلو، می باشد. </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a:t>
                      </a:r>
                      <a:endParaRPr lang="en-US" sz="16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2869759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7072070"/>
              </p:ext>
            </p:extLst>
          </p:nvPr>
        </p:nvGraphicFramePr>
        <p:xfrm>
          <a:off x="0" y="0"/>
          <a:ext cx="9144000" cy="6858000"/>
        </p:xfrm>
        <a:graphic>
          <a:graphicData uri="http://schemas.openxmlformats.org/drawingml/2006/table">
            <a:tbl>
              <a:tblPr rtl="1" firstRow="1" firstCol="1" bandRow="1"/>
              <a:tblGrid>
                <a:gridCol w="704087"/>
                <a:gridCol w="663854"/>
                <a:gridCol w="4813403"/>
                <a:gridCol w="2962656"/>
              </a:tblGrid>
              <a:tr h="403412">
                <a:tc gridSpan="2">
                  <a:txBody>
                    <a:bodyPr/>
                    <a:lstStyle/>
                    <a:p>
                      <a:pPr algn="ctr" rtl="1">
                        <a:lnSpc>
                          <a:spcPct val="115000"/>
                        </a:lnSpc>
                        <a:spcAft>
                          <a:spcPts val="0"/>
                        </a:spcAft>
                      </a:pPr>
                      <a:r>
                        <a:rPr lang="fa-IR" sz="1400" b="1" dirty="0">
                          <a:effectLst/>
                          <a:latin typeface="Calibri"/>
                          <a:ea typeface="Calibri"/>
                          <a:cs typeface="B Titr" pitchFamily="2" charset="-78"/>
                        </a:rPr>
                        <a:t>واحد‌های مورد نیاز</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rtl="1"/>
                      <a:endParaRPr lang="fa-IR"/>
                    </a:p>
                  </a:txBody>
                  <a:tcPr/>
                </a:tc>
                <a:tc rowSpan="2">
                  <a:txBody>
                    <a:bodyPr/>
                    <a:lstStyle/>
                    <a:p>
                      <a:pPr algn="ctr" rtl="1">
                        <a:lnSpc>
                          <a:spcPct val="115000"/>
                        </a:lnSpc>
                        <a:spcAft>
                          <a:spcPts val="0"/>
                        </a:spcAft>
                      </a:pPr>
                      <a:r>
                        <a:rPr lang="fa-IR" sz="1400" b="1" dirty="0">
                          <a:effectLst/>
                          <a:latin typeface="Calibri"/>
                          <a:ea typeface="Calibri"/>
                          <a:cs typeface="B Titr" pitchFamily="2" charset="-78"/>
                        </a:rPr>
                        <a:t>معادل هر واحد</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rowSpan="2">
                  <a:txBody>
                    <a:bodyPr/>
                    <a:lstStyle/>
                    <a:p>
                      <a:pPr algn="ctr" rtl="1">
                        <a:lnSpc>
                          <a:spcPct val="115000"/>
                        </a:lnSpc>
                        <a:spcAft>
                          <a:spcPts val="0"/>
                        </a:spcAft>
                      </a:pPr>
                      <a:r>
                        <a:rPr lang="fa-IR" sz="1400" b="1">
                          <a:effectLst/>
                          <a:latin typeface="Calibri"/>
                          <a:ea typeface="Calibri"/>
                          <a:cs typeface="B Titr" pitchFamily="2" charset="-78"/>
                        </a:rPr>
                        <a:t>منابع غذایی</a:t>
                      </a:r>
                      <a:endParaRPr lang="en-US" sz="120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806823">
                <a:tc>
                  <a:txBody>
                    <a:bodyPr/>
                    <a:lstStyle/>
                    <a:p>
                      <a:pPr algn="ctr" rtl="1">
                        <a:lnSpc>
                          <a:spcPct val="115000"/>
                        </a:lnSpc>
                        <a:spcAft>
                          <a:spcPts val="0"/>
                        </a:spcAft>
                      </a:pPr>
                      <a:r>
                        <a:rPr lang="fa-IR" sz="1400" b="1" dirty="0">
                          <a:effectLst/>
                          <a:latin typeface="Calibri"/>
                          <a:ea typeface="Calibri"/>
                          <a:cs typeface="B Titr" pitchFamily="2" charset="-78"/>
                        </a:rPr>
                        <a:t>غیر باردار</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1">
                        <a:lnSpc>
                          <a:spcPct val="115000"/>
                        </a:lnSpc>
                        <a:spcAft>
                          <a:spcPts val="0"/>
                        </a:spcAft>
                      </a:pPr>
                      <a:r>
                        <a:rPr lang="fa-IR" sz="1400" b="1" dirty="0">
                          <a:effectLst/>
                          <a:latin typeface="Calibri"/>
                          <a:ea typeface="Calibri"/>
                          <a:cs typeface="B Titr" pitchFamily="2" charset="-78"/>
                        </a:rPr>
                        <a:t>باردار و شیرده</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pPr rtl="1"/>
                      <a:endParaRPr lang="fa-IR"/>
                    </a:p>
                  </a:txBody>
                  <a:tcPr/>
                </a:tc>
                <a:tc vMerge="1">
                  <a:txBody>
                    <a:bodyPr/>
                    <a:lstStyle/>
                    <a:p>
                      <a:pPr rtl="1"/>
                      <a:endParaRPr lang="fa-IR"/>
                    </a:p>
                  </a:txBody>
                  <a:tcPr/>
                </a:tc>
              </a:tr>
              <a:tr h="403412">
                <a:tc gridSpan="4">
                  <a:txBody>
                    <a:bodyPr/>
                    <a:lstStyle/>
                    <a:p>
                      <a:pPr algn="ctr" rtl="1">
                        <a:lnSpc>
                          <a:spcPct val="115000"/>
                        </a:lnSpc>
                        <a:spcAft>
                          <a:spcPts val="0"/>
                        </a:spcAft>
                      </a:pPr>
                      <a:r>
                        <a:rPr lang="fa-IR" sz="1800" dirty="0">
                          <a:solidFill>
                            <a:srgbClr val="FF0000"/>
                          </a:solidFill>
                          <a:effectLst/>
                          <a:latin typeface="Calibri"/>
                          <a:ea typeface="Calibri"/>
                          <a:cs typeface="B Titr" pitchFamily="2" charset="-78"/>
                        </a:rPr>
                        <a:t>گروه شیر و لبنیات</a:t>
                      </a:r>
                      <a:endParaRPr lang="en-US" sz="1600" dirty="0">
                        <a:solidFill>
                          <a:srgbClr val="FF0000"/>
                        </a:solidFill>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017060">
                <a:tc>
                  <a:txBody>
                    <a:bodyPr/>
                    <a:lstStyle/>
                    <a:p>
                      <a:pPr algn="just" rtl="1">
                        <a:lnSpc>
                          <a:spcPct val="115000"/>
                        </a:lnSpc>
                        <a:spcAft>
                          <a:spcPts val="0"/>
                        </a:spcAft>
                      </a:pPr>
                      <a:r>
                        <a:rPr lang="fa-IR" sz="1400" dirty="0">
                          <a:effectLst/>
                          <a:latin typeface="Calibri"/>
                          <a:ea typeface="Calibri"/>
                          <a:cs typeface="B Titr" pitchFamily="2" charset="-78"/>
                        </a:rPr>
                        <a:t>3- 2</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a:effectLst/>
                          <a:latin typeface="Calibri"/>
                          <a:ea typeface="Calibri"/>
                          <a:cs typeface="B Titr" pitchFamily="2" charset="-78"/>
                        </a:rPr>
                        <a:t>4- 3</a:t>
                      </a:r>
                      <a:endParaRPr lang="en-US" sz="120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dirty="0">
                          <a:effectLst/>
                          <a:latin typeface="Calibri"/>
                          <a:ea typeface="Calibri"/>
                          <a:cs typeface="B Titr" pitchFamily="2" charset="-78"/>
                        </a:rPr>
                        <a:t> یک لیوان شیر یا ماست کم چرب ( كمتر از </a:t>
                      </a:r>
                      <a:r>
                        <a:rPr lang="fa-IR" sz="1400" dirty="0" smtClean="0">
                          <a:effectLst/>
                          <a:latin typeface="Calibri"/>
                          <a:ea typeface="Calibri"/>
                          <a:cs typeface="B Titr" pitchFamily="2" charset="-78"/>
                        </a:rPr>
                        <a:t>2.5درصد</a:t>
                      </a:r>
                      <a:r>
                        <a:rPr lang="fa-IR" sz="1400" dirty="0">
                          <a:effectLst/>
                          <a:latin typeface="Calibri"/>
                          <a:ea typeface="Calibri"/>
                          <a:cs typeface="B Titr" pitchFamily="2" charset="-78"/>
                        </a:rPr>
                        <a:t>)</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 یا 45 تا 60 گرم پنیر (يك ونيم قوطی کبریت پنیر) </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 یا یک چهارم لیوان کشک مايع</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 یا 2 لیوان دوغ </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يا يك ونيم ليوان بستني پاستوريزه</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dirty="0">
                          <a:effectLst/>
                          <a:latin typeface="Calibri"/>
                          <a:ea typeface="Calibri"/>
                          <a:cs typeface="B Titr" pitchFamily="2" charset="-78"/>
                        </a:rPr>
                        <a:t>مواد این گروه شامل شیر، ماست، پنیر، بستنی، دوغ و کشک می باشد.</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3412">
                <a:tc gridSpan="4">
                  <a:txBody>
                    <a:bodyPr/>
                    <a:lstStyle/>
                    <a:p>
                      <a:pPr algn="ctr" rtl="1">
                        <a:lnSpc>
                          <a:spcPct val="115000"/>
                        </a:lnSpc>
                        <a:spcAft>
                          <a:spcPts val="0"/>
                        </a:spcAft>
                      </a:pPr>
                      <a:r>
                        <a:rPr lang="fa-IR" sz="1800" dirty="0">
                          <a:solidFill>
                            <a:srgbClr val="FF0000"/>
                          </a:solidFill>
                          <a:effectLst/>
                          <a:latin typeface="Calibri"/>
                          <a:ea typeface="Calibri"/>
                          <a:cs typeface="B Titr" pitchFamily="2" charset="-78"/>
                        </a:rPr>
                        <a:t>گروه گوشت، حبوبات، تخم مرغ و مغزها دانه‌ها</a:t>
                      </a:r>
                      <a:endParaRPr lang="en-US" sz="1600" dirty="0">
                        <a:solidFill>
                          <a:srgbClr val="FF0000"/>
                        </a:solidFill>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823881">
                <a:tc>
                  <a:txBody>
                    <a:bodyPr/>
                    <a:lstStyle/>
                    <a:p>
                      <a:pPr algn="just" rtl="1">
                        <a:lnSpc>
                          <a:spcPct val="115000"/>
                        </a:lnSpc>
                        <a:spcAft>
                          <a:spcPts val="0"/>
                        </a:spcAft>
                      </a:pPr>
                      <a:r>
                        <a:rPr lang="fa-IR" sz="1400" dirty="0">
                          <a:effectLst/>
                          <a:latin typeface="Calibri"/>
                          <a:ea typeface="Calibri"/>
                          <a:cs typeface="B Titr" pitchFamily="2" charset="-78"/>
                        </a:rPr>
                        <a:t>3- 2</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dirty="0">
                          <a:effectLst/>
                          <a:latin typeface="Calibri"/>
                          <a:ea typeface="Calibri"/>
                          <a:cs typeface="B Titr" pitchFamily="2" charset="-78"/>
                        </a:rPr>
                        <a:t>3</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dirty="0">
                          <a:effectLst/>
                          <a:latin typeface="Calibri"/>
                          <a:ea typeface="Calibri"/>
                          <a:cs typeface="B Titr" pitchFamily="2" charset="-78"/>
                        </a:rPr>
                        <a:t>60 گرم گوشت (یا دو تکه خورشتی) لخم و بی چربی پخته اعم از گوشت قرمز يا سفيد (به اندازه سايز دو تکه جوجه کبابی يا دو قوطی کبريت کوچک) </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یا نصف ران متوسط یا يك سوم  سینه متوسط مرغ  (بدون پوست)</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یا 60 گرم گوشت ماهی پخته شده ( كف دست بدون انگشت )</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 یا دو عدد تخم مرغ </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 یا </a:t>
                      </a:r>
                      <a:r>
                        <a:rPr lang="fa-IR" sz="1400" dirty="0" smtClean="0">
                          <a:effectLst/>
                          <a:latin typeface="Calibri"/>
                          <a:ea typeface="Calibri"/>
                          <a:cs typeface="B Titr" pitchFamily="2" charset="-78"/>
                        </a:rPr>
                        <a:t>یک </a:t>
                      </a:r>
                      <a:r>
                        <a:rPr lang="fa-IR" sz="1400" dirty="0">
                          <a:effectLst/>
                          <a:latin typeface="Calibri"/>
                          <a:ea typeface="Calibri"/>
                          <a:cs typeface="B Titr" pitchFamily="2" charset="-78"/>
                        </a:rPr>
                        <a:t>لیوان حبوبات پخته </a:t>
                      </a:r>
                      <a:endParaRPr lang="en-US" sz="1200" dirty="0">
                        <a:effectLst/>
                        <a:latin typeface="Calibri"/>
                        <a:ea typeface="Calibri"/>
                        <a:cs typeface="B Titr" pitchFamily="2" charset="-78"/>
                      </a:endParaRPr>
                    </a:p>
                    <a:p>
                      <a:pPr algn="just" rtl="1">
                        <a:lnSpc>
                          <a:spcPct val="115000"/>
                        </a:lnSpc>
                        <a:spcAft>
                          <a:spcPts val="0"/>
                        </a:spcAft>
                      </a:pPr>
                      <a:r>
                        <a:rPr lang="fa-IR" sz="1400" dirty="0">
                          <a:effectLst/>
                          <a:latin typeface="Calibri"/>
                          <a:ea typeface="Calibri"/>
                          <a:cs typeface="B Titr" pitchFamily="2" charset="-78"/>
                        </a:rPr>
                        <a:t> یا یک سوم لیوان انواع مغزها (گردو، بادام، فندوق، پسته و تخمه )</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400" dirty="0">
                          <a:effectLst/>
                          <a:latin typeface="Calibri"/>
                          <a:ea typeface="Calibri"/>
                          <a:cs typeface="B Titr" pitchFamily="2" charset="-78"/>
                        </a:rPr>
                        <a:t>مواد این گروه شامل انواع گوشت‌های قرمز (گوسفند و گوساله)، گوشت‌های سفید (مرغ، ماهی و پرندگان) تخم مرغ، حبوبات (نخود، انواع لوبیا، عدس و لپه و ...) و مغز دانه‌ها (گردو، بادام، فندق، بادام زمینی و ...) است. </a:t>
                      </a:r>
                      <a:endParaRPr lang="en-US" sz="1200" dirty="0">
                        <a:effectLst/>
                        <a:latin typeface="Calibri"/>
                        <a:ea typeface="Calibri"/>
                        <a:cs typeface="B Titr" pitchFamily="2" charset="-78"/>
                      </a:endParaRPr>
                    </a:p>
                  </a:txBody>
                  <a:tcPr marL="37531" marR="3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7699171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5000"/>
              </a:lnSpc>
              <a:spcAft>
                <a:spcPts val="1000"/>
              </a:spcAft>
            </a:pPr>
            <a:r>
              <a:rPr lang="fa-IR" sz="2400" b="1" dirty="0">
                <a:solidFill>
                  <a:srgbClr val="00B050"/>
                </a:solidFill>
                <a:latin typeface="Calibri"/>
                <a:ea typeface="Calibri"/>
                <a:cs typeface="B Titr" pitchFamily="2" charset="-78"/>
              </a:rPr>
              <a:t/>
            </a:r>
            <a:br>
              <a:rPr lang="fa-IR" sz="2400" b="1" dirty="0">
                <a:solidFill>
                  <a:srgbClr val="00B050"/>
                </a:solidFill>
                <a:latin typeface="Calibri"/>
                <a:ea typeface="Calibri"/>
                <a:cs typeface="B Titr" pitchFamily="2" charset="-78"/>
              </a:rPr>
            </a:br>
            <a:r>
              <a:rPr lang="fa-IR" sz="2400" b="1" dirty="0">
                <a:solidFill>
                  <a:srgbClr val="00B050"/>
                </a:solidFill>
                <a:latin typeface="Calibri"/>
                <a:ea typeface="Calibri"/>
                <a:cs typeface="B Titr" pitchFamily="2" charset="-78"/>
              </a:rPr>
              <a:t>انرژی و مواد مغذی مورد نیاز در دوران بارداری و شیردهی</a:t>
            </a:r>
            <a:r>
              <a:rPr lang="en-US" sz="2400" dirty="0">
                <a:solidFill>
                  <a:srgbClr val="00B050"/>
                </a:solidFill>
                <a:latin typeface="Calibri"/>
                <a:ea typeface="Calibri"/>
                <a:cs typeface="B Titr" pitchFamily="2" charset="-78"/>
              </a:rPr>
              <a:t/>
            </a:r>
            <a:br>
              <a:rPr lang="en-US" sz="2400" dirty="0">
                <a:solidFill>
                  <a:srgbClr val="00B050"/>
                </a:solidFill>
                <a:latin typeface="Calibri"/>
                <a:ea typeface="Calibri"/>
                <a:cs typeface="B Titr" pitchFamily="2" charset="-78"/>
              </a:rPr>
            </a:br>
            <a:endParaRPr lang="fa-IR" sz="2400" dirty="0">
              <a:solidFill>
                <a:srgbClr val="00B050"/>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070413"/>
              </p:ext>
            </p:extLst>
          </p:nvPr>
        </p:nvGraphicFramePr>
        <p:xfrm>
          <a:off x="323528" y="1700808"/>
          <a:ext cx="8496943" cy="4984482"/>
        </p:xfrm>
        <a:graphic>
          <a:graphicData uri="http://schemas.openxmlformats.org/drawingml/2006/table">
            <a:tbl>
              <a:tblPr rtl="1" firstRow="1" firstCol="1" bandRow="1"/>
              <a:tblGrid>
                <a:gridCol w="2185838"/>
                <a:gridCol w="1261369"/>
                <a:gridCol w="1261369"/>
                <a:gridCol w="2013389"/>
                <a:gridCol w="179380"/>
                <a:gridCol w="1595598"/>
              </a:tblGrid>
              <a:tr h="546594">
                <a:tc rowSpan="2">
                  <a:txBody>
                    <a:bodyPr/>
                    <a:lstStyle/>
                    <a:p>
                      <a:pPr algn="ctr" rtl="1">
                        <a:lnSpc>
                          <a:spcPct val="150000"/>
                        </a:lnSpc>
                        <a:spcAft>
                          <a:spcPts val="0"/>
                        </a:spcAft>
                      </a:pPr>
                      <a:r>
                        <a:rPr lang="fa-IR" sz="1600" dirty="0">
                          <a:effectLst/>
                          <a:latin typeface="Calibri"/>
                          <a:ea typeface="Calibri"/>
                          <a:cs typeface="B Titr" pitchFamily="2" charset="-78"/>
                        </a:rPr>
                        <a:t>انرژی و مواد مغذی</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2">
                  <a:txBody>
                    <a:bodyPr/>
                    <a:lstStyle/>
                    <a:p>
                      <a:pPr algn="ctr" rtl="1">
                        <a:lnSpc>
                          <a:spcPct val="150000"/>
                        </a:lnSpc>
                        <a:spcAft>
                          <a:spcPts val="0"/>
                        </a:spcAft>
                      </a:pPr>
                      <a:r>
                        <a:rPr lang="fa-IR" sz="1600" dirty="0">
                          <a:effectLst/>
                          <a:latin typeface="Calibri"/>
                          <a:ea typeface="Calibri"/>
                          <a:cs typeface="B Titr" pitchFamily="2" charset="-78"/>
                        </a:rPr>
                        <a:t>زنان غیر باردار</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rtl="1"/>
                      <a:endParaRPr lang="fa-IR"/>
                    </a:p>
                  </a:txBody>
                  <a:tcPr/>
                </a:tc>
                <a:tc rowSpan="2" gridSpan="2">
                  <a:txBody>
                    <a:bodyPr/>
                    <a:lstStyle/>
                    <a:p>
                      <a:pPr algn="ctr" rtl="1">
                        <a:lnSpc>
                          <a:spcPct val="150000"/>
                        </a:lnSpc>
                        <a:spcAft>
                          <a:spcPts val="0"/>
                        </a:spcAft>
                      </a:pPr>
                      <a:r>
                        <a:rPr lang="fa-IR" sz="1600" dirty="0">
                          <a:effectLst/>
                          <a:latin typeface="Calibri"/>
                          <a:ea typeface="Calibri"/>
                          <a:cs typeface="B Titr" pitchFamily="2" charset="-78"/>
                        </a:rPr>
                        <a:t>زنان باردار</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rowSpan="2" hMerge="1">
                  <a:txBody>
                    <a:bodyPr/>
                    <a:lstStyle/>
                    <a:p>
                      <a:pPr rtl="1"/>
                      <a:endParaRPr lang="fa-IR"/>
                    </a:p>
                  </a:txBody>
                  <a:tcPr/>
                </a:tc>
                <a:tc rowSpan="2">
                  <a:txBody>
                    <a:bodyPr/>
                    <a:lstStyle/>
                    <a:p>
                      <a:pPr algn="ctr" rtl="1">
                        <a:lnSpc>
                          <a:spcPct val="150000"/>
                        </a:lnSpc>
                        <a:spcAft>
                          <a:spcPts val="0"/>
                        </a:spcAft>
                      </a:pPr>
                      <a:r>
                        <a:rPr lang="fa-IR" sz="1600" dirty="0">
                          <a:effectLst/>
                          <a:latin typeface="Calibri"/>
                          <a:ea typeface="Calibri"/>
                          <a:cs typeface="B Titr" pitchFamily="2" charset="-78"/>
                        </a:rPr>
                        <a:t>شیرده</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60179">
                <a:tc vMerge="1">
                  <a:txBody>
                    <a:bodyPr/>
                    <a:lstStyle/>
                    <a:p>
                      <a:pPr rtl="1"/>
                      <a:endParaRPr lang="fa-IR"/>
                    </a:p>
                  </a:txBody>
                  <a:tcPr/>
                </a:tc>
                <a:tc>
                  <a:txBody>
                    <a:bodyPr/>
                    <a:lstStyle/>
                    <a:p>
                      <a:pPr algn="just" rtl="1">
                        <a:lnSpc>
                          <a:spcPct val="150000"/>
                        </a:lnSpc>
                        <a:spcAft>
                          <a:spcPts val="0"/>
                        </a:spcAft>
                      </a:pPr>
                      <a:r>
                        <a:rPr lang="fa-IR" sz="1600" dirty="0">
                          <a:effectLst/>
                          <a:latin typeface="Calibri"/>
                          <a:ea typeface="Calibri"/>
                          <a:cs typeface="B Titr" pitchFamily="2" charset="-78"/>
                        </a:rPr>
                        <a:t>18-14 سالگی</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50-19 سالگی</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2"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r>
              <a:tr h="720357">
                <a:tc rowSpan="3">
                  <a:txBody>
                    <a:bodyPr/>
                    <a:lstStyle/>
                    <a:p>
                      <a:pPr algn="just" rtl="1">
                        <a:lnSpc>
                          <a:spcPct val="150000"/>
                        </a:lnSpc>
                        <a:spcAft>
                          <a:spcPts val="0"/>
                        </a:spcAft>
                      </a:pPr>
                      <a:r>
                        <a:rPr lang="fa-IR" sz="1600" dirty="0">
                          <a:effectLst/>
                          <a:latin typeface="Calibri"/>
                          <a:ea typeface="Calibri"/>
                          <a:cs typeface="B Titr" pitchFamily="2" charset="-78"/>
                        </a:rPr>
                        <a:t>انرژی (کیلوکالری)*</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just" rtl="1">
                        <a:lnSpc>
                          <a:spcPct val="150000"/>
                        </a:lnSpc>
                        <a:spcAft>
                          <a:spcPts val="0"/>
                        </a:spcAft>
                      </a:pPr>
                      <a:r>
                        <a:rPr lang="fa-IR" sz="1600" dirty="0">
                          <a:effectLst/>
                          <a:latin typeface="Calibri"/>
                          <a:ea typeface="Calibri"/>
                          <a:cs typeface="B Titr" pitchFamily="2" charset="-78"/>
                        </a:rPr>
                        <a:t> </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just" rtl="1">
                        <a:lnSpc>
                          <a:spcPct val="150000"/>
                        </a:lnSpc>
                        <a:spcAft>
                          <a:spcPts val="0"/>
                        </a:spcAft>
                      </a:pPr>
                      <a:r>
                        <a:rPr lang="fa-IR" sz="1600" dirty="0">
                          <a:effectLst/>
                          <a:latin typeface="Calibri"/>
                          <a:ea typeface="Calibri"/>
                          <a:cs typeface="B Titr" pitchFamily="2" charset="-78"/>
                        </a:rPr>
                        <a:t> </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در سه ماهه اول بارداری10+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just" rtl="1">
                        <a:lnSpc>
                          <a:spcPct val="150000"/>
                        </a:lnSpc>
                        <a:spcAft>
                          <a:spcPts val="0"/>
                        </a:spcAft>
                      </a:pPr>
                      <a:r>
                        <a:rPr lang="fa-IR" sz="1600" dirty="0">
                          <a:effectLst/>
                          <a:latin typeface="Calibri"/>
                          <a:ea typeface="Calibri"/>
                          <a:cs typeface="B Titr" pitchFamily="2" charset="-78"/>
                        </a:rPr>
                        <a:t>در 6 ماهه اول330+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fa-IR"/>
                    </a:p>
                  </a:txBody>
                  <a:tcPr/>
                </a:tc>
              </a:tr>
              <a:tr h="552274">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just" rtl="1">
                        <a:lnSpc>
                          <a:spcPct val="115000"/>
                        </a:lnSpc>
                        <a:spcAft>
                          <a:spcPts val="0"/>
                        </a:spcAft>
                      </a:pPr>
                      <a:r>
                        <a:rPr lang="fa-IR" sz="1600" dirty="0">
                          <a:effectLst/>
                          <a:latin typeface="Calibri"/>
                          <a:ea typeface="Calibri"/>
                          <a:cs typeface="B Titr" pitchFamily="2" charset="-78"/>
                        </a:rPr>
                        <a:t>در سه ماهه دوم بارداری340+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gridSpan="2">
                  <a:txBody>
                    <a:bodyPr/>
                    <a:lstStyle/>
                    <a:p>
                      <a:pPr algn="just" rtl="1">
                        <a:lnSpc>
                          <a:spcPct val="115000"/>
                        </a:lnSpc>
                        <a:spcAft>
                          <a:spcPts val="0"/>
                        </a:spcAft>
                      </a:pPr>
                      <a:r>
                        <a:rPr lang="fa-IR" sz="1600" dirty="0">
                          <a:effectLst/>
                          <a:latin typeface="Calibri"/>
                          <a:ea typeface="Calibri"/>
                          <a:cs typeface="B Titr" pitchFamily="2" charset="-78"/>
                        </a:rPr>
                        <a:t>در 6 ماهه دوم400+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hMerge="1">
                  <a:txBody>
                    <a:bodyPr/>
                    <a:lstStyle/>
                    <a:p>
                      <a:pPr rtl="1"/>
                      <a:endParaRPr lang="fa-IR"/>
                    </a:p>
                  </a:txBody>
                  <a:tcPr/>
                </a:tc>
              </a:tr>
              <a:tr h="552274">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just" rtl="1">
                        <a:lnSpc>
                          <a:spcPct val="115000"/>
                        </a:lnSpc>
                        <a:spcAft>
                          <a:spcPts val="0"/>
                        </a:spcAft>
                      </a:pPr>
                      <a:r>
                        <a:rPr lang="fa-IR" sz="1600" dirty="0">
                          <a:effectLst/>
                          <a:latin typeface="Calibri"/>
                          <a:ea typeface="Calibri"/>
                          <a:cs typeface="B Titr" pitchFamily="2" charset="-78"/>
                        </a:rPr>
                        <a:t>در سه ماهه سوم بارداری452+</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vMerge="1">
                  <a:txBody>
                    <a:bodyPr/>
                    <a:lstStyle/>
                    <a:p>
                      <a:pPr rtl="1"/>
                      <a:endParaRPr lang="fa-IR"/>
                    </a:p>
                  </a:txBody>
                  <a:tcPr/>
                </a:tc>
                <a:tc hMerge="1" vMerge="1">
                  <a:txBody>
                    <a:bodyPr/>
                    <a:lstStyle/>
                    <a:p>
                      <a:pPr rtl="1"/>
                      <a:endParaRPr lang="fa-IR"/>
                    </a:p>
                  </a:txBody>
                  <a:tcPr/>
                </a:tc>
              </a:tr>
              <a:tr h="360179">
                <a:tc>
                  <a:txBody>
                    <a:bodyPr/>
                    <a:lstStyle/>
                    <a:p>
                      <a:pPr algn="just" rtl="1">
                        <a:lnSpc>
                          <a:spcPct val="150000"/>
                        </a:lnSpc>
                        <a:spcAft>
                          <a:spcPts val="0"/>
                        </a:spcAft>
                      </a:pPr>
                      <a:r>
                        <a:rPr lang="fa-IR" sz="1600" dirty="0">
                          <a:effectLst/>
                          <a:latin typeface="Calibri"/>
                          <a:ea typeface="Calibri"/>
                          <a:cs typeface="B Titr" pitchFamily="2" charset="-78"/>
                        </a:rPr>
                        <a:t>پروتئین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46</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46</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71</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2">
                  <a:txBody>
                    <a:bodyPr/>
                    <a:lstStyle/>
                    <a:p>
                      <a:pPr algn="just" rtl="1">
                        <a:lnSpc>
                          <a:spcPct val="150000"/>
                        </a:lnSpc>
                        <a:spcAft>
                          <a:spcPts val="0"/>
                        </a:spcAft>
                      </a:pPr>
                      <a:r>
                        <a:rPr lang="fa-IR" sz="1600" dirty="0">
                          <a:effectLst/>
                          <a:latin typeface="Calibri"/>
                          <a:ea typeface="Calibri"/>
                          <a:cs typeface="B Titr" pitchFamily="2" charset="-78"/>
                        </a:rPr>
                        <a:t>71</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rtl="1"/>
                      <a:endParaRPr lang="fa-IR"/>
                    </a:p>
                  </a:txBody>
                  <a:tcPr/>
                </a:tc>
              </a:tr>
              <a:tr h="360179">
                <a:tc>
                  <a:txBody>
                    <a:bodyPr/>
                    <a:lstStyle/>
                    <a:p>
                      <a:pPr algn="just" rtl="1">
                        <a:lnSpc>
                          <a:spcPct val="150000"/>
                        </a:lnSpc>
                        <a:spcAft>
                          <a:spcPts val="0"/>
                        </a:spcAft>
                      </a:pPr>
                      <a:r>
                        <a:rPr lang="fa-IR" sz="1600" dirty="0">
                          <a:effectLst/>
                          <a:latin typeface="Calibri"/>
                          <a:ea typeface="Calibri"/>
                          <a:cs typeface="B Titr" pitchFamily="2" charset="-78"/>
                        </a:rPr>
                        <a:t>اسید فولیک (میکروگرم)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400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400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600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just" rtl="1">
                        <a:lnSpc>
                          <a:spcPct val="150000"/>
                        </a:lnSpc>
                        <a:spcAft>
                          <a:spcPts val="0"/>
                        </a:spcAft>
                      </a:pPr>
                      <a:r>
                        <a:rPr lang="fa-IR" sz="1600" dirty="0">
                          <a:effectLst/>
                          <a:latin typeface="Calibri"/>
                          <a:ea typeface="Calibri"/>
                          <a:cs typeface="B Titr" pitchFamily="2" charset="-78"/>
                        </a:rPr>
                        <a:t>500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fa-IR"/>
                    </a:p>
                  </a:txBody>
                  <a:tcPr/>
                </a:tc>
              </a:tr>
              <a:tr h="552274">
                <a:tc>
                  <a:txBody>
                    <a:bodyPr/>
                    <a:lstStyle/>
                    <a:p>
                      <a:pPr algn="just" rtl="1">
                        <a:lnSpc>
                          <a:spcPct val="150000"/>
                        </a:lnSpc>
                        <a:spcAft>
                          <a:spcPts val="0"/>
                        </a:spcAft>
                      </a:pPr>
                      <a:r>
                        <a:rPr lang="fa-IR" sz="1600" dirty="0">
                          <a:effectLst/>
                          <a:latin typeface="Calibri"/>
                          <a:ea typeface="Calibri"/>
                          <a:cs typeface="B Titr" pitchFamily="2" charset="-78"/>
                        </a:rPr>
                        <a:t>آهن (میلی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15</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18</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27</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2">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9</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 سال 18≥) 10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rtl="1"/>
                      <a:endParaRPr lang="fa-IR"/>
                    </a:p>
                  </a:txBody>
                  <a:tcPr/>
                </a:tc>
              </a:tr>
              <a:tr h="552274">
                <a:tc>
                  <a:txBody>
                    <a:bodyPr/>
                    <a:lstStyle/>
                    <a:p>
                      <a:pPr algn="just" rtl="1">
                        <a:lnSpc>
                          <a:spcPct val="150000"/>
                        </a:lnSpc>
                        <a:spcAft>
                          <a:spcPts val="0"/>
                        </a:spcAft>
                      </a:pPr>
                      <a:r>
                        <a:rPr lang="fa-IR" sz="1600" dirty="0">
                          <a:effectLst/>
                          <a:latin typeface="Calibri"/>
                          <a:ea typeface="Calibri"/>
                          <a:cs typeface="B Titr" pitchFamily="2" charset="-78"/>
                        </a:rPr>
                        <a:t>ویتامین </a:t>
                      </a:r>
                      <a:r>
                        <a:rPr lang="en-US" sz="1600" dirty="0">
                          <a:effectLst/>
                          <a:latin typeface="Calibri"/>
                          <a:ea typeface="Calibri"/>
                          <a:cs typeface="B Titr" pitchFamily="2" charset="-78"/>
                        </a:rPr>
                        <a:t>A  </a:t>
                      </a:r>
                      <a:r>
                        <a:rPr lang="fa-IR" sz="1600" dirty="0">
                          <a:effectLst/>
                          <a:latin typeface="Calibri"/>
                          <a:ea typeface="Calibri"/>
                          <a:cs typeface="B Titr" pitchFamily="2" charset="-78"/>
                        </a:rPr>
                        <a:t> (میکروگرم</a:t>
                      </a:r>
                      <a:r>
                        <a:rPr lang="en-US" sz="1600" dirty="0">
                          <a:effectLst/>
                          <a:latin typeface="Calibri"/>
                          <a:ea typeface="Calibri"/>
                          <a:cs typeface="B Titr" pitchFamily="2" charset="-78"/>
                        </a:rPr>
                        <a:t> RE</a:t>
                      </a:r>
                      <a:r>
                        <a:rPr lang="fa-IR" sz="1600" dirty="0">
                          <a:effectLst/>
                          <a:latin typeface="Calibri"/>
                          <a:ea typeface="Calibri"/>
                          <a:cs typeface="B Titr" pitchFamily="2" charset="-78"/>
                        </a:rPr>
                        <a:t> )</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a:effectLst/>
                          <a:latin typeface="Calibri"/>
                          <a:ea typeface="Calibri"/>
                          <a:cs typeface="B Titr" pitchFamily="2" charset="-78"/>
                        </a:rPr>
                        <a:t>700</a:t>
                      </a:r>
                      <a:endParaRPr lang="en-US" sz="160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700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770</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a:t>
                      </a:r>
                      <a:r>
                        <a:rPr lang="fa-IR" sz="1600" dirty="0">
                          <a:effectLst/>
                          <a:latin typeface="Calibri"/>
                          <a:ea typeface="Calibri"/>
                          <a:cs typeface="B Titr" pitchFamily="2" charset="-78"/>
                        </a:rPr>
                        <a:t>≥) 750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1300</a:t>
                      </a:r>
                      <a:endParaRPr lang="en-US" sz="1600" dirty="0">
                        <a:effectLst/>
                        <a:latin typeface="Calibri"/>
                        <a:ea typeface="Calibri"/>
                        <a:cs typeface="B Titr" pitchFamily="2" charset="-78"/>
                      </a:endParaRPr>
                    </a:p>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a:t>
                      </a:r>
                      <a:r>
                        <a:rPr lang="fa-IR" sz="1600" dirty="0">
                          <a:effectLst/>
                          <a:latin typeface="Calibri"/>
                          <a:ea typeface="Calibri"/>
                          <a:cs typeface="B Titr" pitchFamily="2" charset="-78"/>
                        </a:rPr>
                        <a:t>≥) 1200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fa-IR"/>
                    </a:p>
                  </a:txBody>
                  <a:tcPr/>
                </a:tc>
              </a:tr>
              <a:tr h="360179">
                <a:tc>
                  <a:txBody>
                    <a:bodyPr/>
                    <a:lstStyle/>
                    <a:p>
                      <a:pPr algn="just" rtl="1">
                        <a:lnSpc>
                          <a:spcPct val="150000"/>
                        </a:lnSpc>
                        <a:spcAft>
                          <a:spcPts val="0"/>
                        </a:spcAft>
                      </a:pPr>
                      <a:r>
                        <a:rPr lang="fa-IR" sz="1600" dirty="0">
                          <a:effectLst/>
                          <a:latin typeface="Calibri"/>
                          <a:ea typeface="Calibri"/>
                          <a:cs typeface="B Titr" pitchFamily="2" charset="-78"/>
                        </a:rPr>
                        <a:t>ویتامین </a:t>
                      </a:r>
                      <a:r>
                        <a:rPr lang="en-US" sz="1600" dirty="0">
                          <a:effectLst/>
                          <a:latin typeface="Calibri"/>
                          <a:ea typeface="Calibri"/>
                          <a:cs typeface="B Titr" pitchFamily="2" charset="-78"/>
                        </a:rPr>
                        <a:t>D</a:t>
                      </a:r>
                      <a:r>
                        <a:rPr lang="fa-IR" sz="1600" dirty="0">
                          <a:effectLst/>
                          <a:latin typeface="Calibri"/>
                          <a:ea typeface="Calibri"/>
                          <a:cs typeface="B Titr" pitchFamily="2" charset="-78"/>
                        </a:rPr>
                        <a:t> (میکرو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5</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 </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5</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2">
                  <a:txBody>
                    <a:bodyPr/>
                    <a:lstStyle/>
                    <a:p>
                      <a:pPr algn="just" rtl="1">
                        <a:lnSpc>
                          <a:spcPct val="150000"/>
                        </a:lnSpc>
                        <a:spcAft>
                          <a:spcPts val="0"/>
                        </a:spcAft>
                      </a:pPr>
                      <a:r>
                        <a:rPr lang="fa-IR" sz="1600" dirty="0">
                          <a:effectLst/>
                          <a:latin typeface="Calibri"/>
                          <a:ea typeface="Calibri"/>
                          <a:cs typeface="B Titr" pitchFamily="2" charset="-78"/>
                        </a:rPr>
                        <a:t>5</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rtl="1"/>
                      <a:endParaRPr lang="fa-IR"/>
                    </a:p>
                  </a:txBody>
                  <a:tcPr/>
                </a:tc>
              </a:tr>
            </a:tbl>
          </a:graphicData>
        </a:graphic>
      </p:graphicFrame>
    </p:spTree>
    <p:extLst>
      <p:ext uri="{BB962C8B-B14F-4D97-AF65-F5344CB8AC3E}">
        <p14:creationId xmlns:p14="http://schemas.microsoft.com/office/powerpoint/2010/main" val="76324460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fa-IR" sz="2400" dirty="0" smtClean="0">
                <a:solidFill>
                  <a:srgbClr val="FF0000"/>
                </a:solidFill>
                <a:cs typeface="B Titr" pitchFamily="2" charset="-78"/>
              </a:rPr>
              <a:t>برای داشتن یک بارداری و زایمان ایمن باید قبل از بارداری خانم ها نکات زیر را رعایت نمایند:</a:t>
            </a:r>
            <a:endParaRPr lang="fa-IR" sz="2400" dirty="0">
              <a:solidFill>
                <a:srgbClr val="FF0000"/>
              </a:solidFill>
              <a:cs typeface="B Titr" pitchFamily="2" charset="-78"/>
            </a:endParaRPr>
          </a:p>
        </p:txBody>
      </p:sp>
      <p:sp>
        <p:nvSpPr>
          <p:cNvPr id="3" name="Content Placeholder 2"/>
          <p:cNvSpPr>
            <a:spLocks noGrp="1"/>
          </p:cNvSpPr>
          <p:nvPr>
            <p:ph idx="1"/>
          </p:nvPr>
        </p:nvSpPr>
        <p:spPr>
          <a:xfrm>
            <a:off x="457200" y="2132856"/>
            <a:ext cx="8229600" cy="3993307"/>
          </a:xfrm>
        </p:spPr>
        <p:txBody>
          <a:bodyPr/>
          <a:lstStyle/>
          <a:p>
            <a:pPr algn="just"/>
            <a:r>
              <a:rPr lang="fa-IR" sz="2800" dirty="0" smtClean="0">
                <a:cs typeface="B Mitra" pitchFamily="2" charset="-78"/>
              </a:rPr>
              <a:t>برنامه غذایی مناسب داشته باشند.(رعایت اصل تعادل، تناسب و تنوع)</a:t>
            </a:r>
          </a:p>
          <a:p>
            <a:pPr algn="just"/>
            <a:r>
              <a:rPr lang="fa-IR" sz="2800" dirty="0" smtClean="0">
                <a:cs typeface="B Mitra" pitchFamily="2" charset="-78"/>
              </a:rPr>
              <a:t>قبل از باردارشدن تا حد امکان وزن خود را به محدوده </a:t>
            </a:r>
            <a:r>
              <a:rPr lang="en-US" sz="2800" dirty="0" smtClean="0">
                <a:cs typeface="B Mitra" pitchFamily="2" charset="-78"/>
              </a:rPr>
              <a:t>BMI</a:t>
            </a:r>
            <a:r>
              <a:rPr lang="fa-IR" sz="2800" dirty="0" smtClean="0">
                <a:cs typeface="B Mitra" pitchFamily="2" charset="-78"/>
              </a:rPr>
              <a:t> طبیعی برسانند.</a:t>
            </a:r>
          </a:p>
          <a:p>
            <a:pPr algn="just"/>
            <a:r>
              <a:rPr lang="fa-IR" sz="2800" dirty="0" smtClean="0">
                <a:cs typeface="B Mitra" pitchFamily="2" charset="-78"/>
              </a:rPr>
              <a:t>ترجیحاٌ از سه ماه قبل از بارداری تا پایان بارداری روزانه یک عدد قرص اسید فولیک مصرف نمایند.</a:t>
            </a:r>
          </a:p>
          <a:p>
            <a:pPr algn="just"/>
            <a:r>
              <a:rPr lang="fa-IR" sz="2800" dirty="0" smtClean="0">
                <a:cs typeface="B Mitra" pitchFamily="2" charset="-78"/>
              </a:rPr>
              <a:t>در صورت وجود کم خونی قبل از بارداری بهتر است درمان صورت پذیرد.</a:t>
            </a:r>
          </a:p>
          <a:p>
            <a:pPr algn="just"/>
            <a:r>
              <a:rPr lang="fa-IR" sz="2800" dirty="0" smtClean="0">
                <a:cs typeface="B Mitra" pitchFamily="2" charset="-78"/>
              </a:rPr>
              <a:t>در صورت ابتلاء به دیابت و چاقی (</a:t>
            </a:r>
            <a:r>
              <a:rPr lang="en-US" sz="2800" dirty="0" smtClean="0">
                <a:cs typeface="B Mitra" pitchFamily="2" charset="-78"/>
              </a:rPr>
              <a:t>BMI&gt;30</a:t>
            </a:r>
            <a:r>
              <a:rPr lang="fa-IR" sz="2800" dirty="0" smtClean="0">
                <a:cs typeface="B Mitra" pitchFamily="2" charset="-78"/>
              </a:rPr>
              <a:t>) لازم است کاهش وزن تا رسیدن به محدوده </a:t>
            </a:r>
            <a:r>
              <a:rPr lang="en-US" sz="2800" dirty="0" smtClean="0">
                <a:cs typeface="B Mitra" pitchFamily="2" charset="-78"/>
              </a:rPr>
              <a:t>BMI</a:t>
            </a:r>
            <a:r>
              <a:rPr lang="fa-IR" sz="2800" dirty="0" smtClean="0">
                <a:cs typeface="B Mitra" pitchFamily="2" charset="-78"/>
              </a:rPr>
              <a:t> طبیعی صورت گیرد.</a:t>
            </a:r>
          </a:p>
          <a:p>
            <a:endParaRPr lang="fa-IR" dirty="0" smtClean="0"/>
          </a:p>
          <a:p>
            <a:endParaRPr lang="fa-IR" dirty="0"/>
          </a:p>
        </p:txBody>
      </p:sp>
    </p:spTree>
    <p:extLst>
      <p:ext uri="{BB962C8B-B14F-4D97-AF65-F5344CB8AC3E}">
        <p14:creationId xmlns:p14="http://schemas.microsoft.com/office/powerpoint/2010/main" val="3312738300"/>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6270165"/>
              </p:ext>
            </p:extLst>
          </p:nvPr>
        </p:nvGraphicFramePr>
        <p:xfrm>
          <a:off x="539551" y="692699"/>
          <a:ext cx="7992889" cy="5790883"/>
        </p:xfrm>
        <a:graphic>
          <a:graphicData uri="http://schemas.openxmlformats.org/drawingml/2006/table">
            <a:tbl>
              <a:tblPr rtl="1" firstRow="1" firstCol="1" bandRow="1"/>
              <a:tblGrid>
                <a:gridCol w="2056171"/>
                <a:gridCol w="1186542"/>
                <a:gridCol w="1186542"/>
                <a:gridCol w="1893950"/>
                <a:gridCol w="1669684"/>
              </a:tblGrid>
              <a:tr h="1004322">
                <a:tc rowSpan="2">
                  <a:txBody>
                    <a:bodyPr/>
                    <a:lstStyle/>
                    <a:p>
                      <a:pPr algn="ctr" rtl="1">
                        <a:lnSpc>
                          <a:spcPct val="150000"/>
                        </a:lnSpc>
                        <a:spcAft>
                          <a:spcPts val="0"/>
                        </a:spcAft>
                      </a:pPr>
                      <a:r>
                        <a:rPr lang="fa-IR" sz="1600" dirty="0">
                          <a:effectLst/>
                          <a:latin typeface="Calibri"/>
                          <a:ea typeface="Calibri"/>
                          <a:cs typeface="B Titr" pitchFamily="2" charset="-78"/>
                        </a:rPr>
                        <a:t>انرژی و مواد مغذی</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2">
                  <a:txBody>
                    <a:bodyPr/>
                    <a:lstStyle/>
                    <a:p>
                      <a:pPr algn="ctr" rtl="1">
                        <a:lnSpc>
                          <a:spcPct val="150000"/>
                        </a:lnSpc>
                        <a:spcAft>
                          <a:spcPts val="0"/>
                        </a:spcAft>
                      </a:pPr>
                      <a:r>
                        <a:rPr lang="fa-IR" sz="1600">
                          <a:effectLst/>
                          <a:latin typeface="Calibri"/>
                          <a:ea typeface="Calibri"/>
                          <a:cs typeface="B Titr" pitchFamily="2" charset="-78"/>
                        </a:rPr>
                        <a:t>زنان غیر باردار</a:t>
                      </a:r>
                      <a:endParaRPr lang="en-US" sz="160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rtl="1"/>
                      <a:endParaRPr lang="fa-IR"/>
                    </a:p>
                  </a:txBody>
                  <a:tcPr/>
                </a:tc>
                <a:tc rowSpan="2">
                  <a:txBody>
                    <a:bodyPr/>
                    <a:lstStyle/>
                    <a:p>
                      <a:pPr algn="ctr" rtl="1">
                        <a:lnSpc>
                          <a:spcPct val="150000"/>
                        </a:lnSpc>
                        <a:spcAft>
                          <a:spcPts val="0"/>
                        </a:spcAft>
                      </a:pPr>
                      <a:r>
                        <a:rPr lang="fa-IR" sz="1600">
                          <a:effectLst/>
                          <a:latin typeface="Calibri"/>
                          <a:ea typeface="Calibri"/>
                          <a:cs typeface="B Titr" pitchFamily="2" charset="-78"/>
                        </a:rPr>
                        <a:t>زنان باردار</a:t>
                      </a:r>
                      <a:endParaRPr lang="en-US" sz="160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algn="ctr" rtl="1">
                        <a:lnSpc>
                          <a:spcPct val="150000"/>
                        </a:lnSpc>
                        <a:spcAft>
                          <a:spcPts val="0"/>
                        </a:spcAft>
                      </a:pPr>
                      <a:r>
                        <a:rPr lang="fa-IR" sz="1600" dirty="0">
                          <a:effectLst/>
                          <a:latin typeface="Calibri"/>
                          <a:ea typeface="Calibri"/>
                          <a:cs typeface="B Titr" pitchFamily="2" charset="-78"/>
                        </a:rPr>
                        <a:t>شیرده</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454787">
                <a:tc vMerge="1">
                  <a:txBody>
                    <a:bodyPr/>
                    <a:lstStyle/>
                    <a:p>
                      <a:pPr rtl="1"/>
                      <a:endParaRPr lang="fa-IR"/>
                    </a:p>
                  </a:txBody>
                  <a:tcPr/>
                </a:tc>
                <a:tc>
                  <a:txBody>
                    <a:bodyPr/>
                    <a:lstStyle/>
                    <a:p>
                      <a:pPr algn="ctr" rtl="1">
                        <a:lnSpc>
                          <a:spcPct val="150000"/>
                        </a:lnSpc>
                        <a:spcAft>
                          <a:spcPts val="0"/>
                        </a:spcAft>
                      </a:pPr>
                      <a:r>
                        <a:rPr lang="fa-IR" sz="1600" dirty="0">
                          <a:effectLst/>
                          <a:latin typeface="Calibri"/>
                          <a:ea typeface="Calibri"/>
                          <a:cs typeface="B Titr" pitchFamily="2" charset="-78"/>
                        </a:rPr>
                        <a:t>18-14 سالگی</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rtl="1">
                        <a:lnSpc>
                          <a:spcPct val="150000"/>
                        </a:lnSpc>
                        <a:spcAft>
                          <a:spcPts val="0"/>
                        </a:spcAft>
                      </a:pPr>
                      <a:r>
                        <a:rPr lang="fa-IR" sz="1600" dirty="0">
                          <a:effectLst/>
                          <a:latin typeface="Calibri"/>
                          <a:ea typeface="Calibri"/>
                          <a:cs typeface="B Titr" pitchFamily="2" charset="-78"/>
                        </a:rPr>
                        <a:t>50-19 سالگی</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vMerge="1">
                  <a:txBody>
                    <a:bodyPr/>
                    <a:lstStyle/>
                    <a:p>
                      <a:pPr rtl="1"/>
                      <a:endParaRPr lang="fa-IR"/>
                    </a:p>
                  </a:txBody>
                  <a:tcPr/>
                </a:tc>
                <a:tc vMerge="1">
                  <a:txBody>
                    <a:bodyPr/>
                    <a:lstStyle/>
                    <a:p>
                      <a:pPr rtl="1"/>
                      <a:endParaRPr lang="fa-IR"/>
                    </a:p>
                  </a:txBody>
                  <a:tcPr/>
                </a:tc>
              </a:tr>
              <a:tr h="454787">
                <a:tc>
                  <a:txBody>
                    <a:bodyPr/>
                    <a:lstStyle/>
                    <a:p>
                      <a:pPr algn="just" rtl="1">
                        <a:lnSpc>
                          <a:spcPct val="150000"/>
                        </a:lnSpc>
                        <a:spcAft>
                          <a:spcPts val="0"/>
                        </a:spcAft>
                      </a:pPr>
                      <a:r>
                        <a:rPr lang="fa-IR" sz="1600" dirty="0">
                          <a:effectLst/>
                          <a:latin typeface="Calibri"/>
                          <a:ea typeface="Calibri"/>
                          <a:cs typeface="B Titr" pitchFamily="2" charset="-78"/>
                        </a:rPr>
                        <a:t>ویتامین </a:t>
                      </a:r>
                      <a:r>
                        <a:rPr lang="en-US" sz="1600" dirty="0">
                          <a:effectLst/>
                          <a:latin typeface="Calibri"/>
                          <a:ea typeface="Calibri"/>
                          <a:cs typeface="B Titr" pitchFamily="2" charset="-78"/>
                        </a:rPr>
                        <a:t>E</a:t>
                      </a:r>
                      <a:r>
                        <a:rPr lang="fa-IR" sz="1600" dirty="0">
                          <a:effectLst/>
                          <a:latin typeface="Calibri"/>
                          <a:ea typeface="Calibri"/>
                          <a:cs typeface="B Titr" pitchFamily="2" charset="-78"/>
                        </a:rPr>
                        <a:t> (میلی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8</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15</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15</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19</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05712">
                <a:tc>
                  <a:txBody>
                    <a:bodyPr/>
                    <a:lstStyle/>
                    <a:p>
                      <a:pPr algn="just" rtl="1">
                        <a:lnSpc>
                          <a:spcPct val="150000"/>
                        </a:lnSpc>
                        <a:spcAft>
                          <a:spcPts val="0"/>
                        </a:spcAft>
                      </a:pPr>
                      <a:r>
                        <a:rPr lang="fa-IR" sz="1600" dirty="0">
                          <a:effectLst/>
                          <a:latin typeface="Calibri"/>
                          <a:ea typeface="Calibri"/>
                          <a:cs typeface="B Titr" pitchFamily="2" charset="-78"/>
                        </a:rPr>
                        <a:t>ویتامین </a:t>
                      </a:r>
                      <a:r>
                        <a:rPr lang="en-US" sz="1600" dirty="0">
                          <a:effectLst/>
                          <a:latin typeface="Calibri"/>
                          <a:ea typeface="Calibri"/>
                          <a:cs typeface="B Titr" pitchFamily="2" charset="-78"/>
                        </a:rPr>
                        <a:t>C</a:t>
                      </a:r>
                      <a:r>
                        <a:rPr lang="fa-IR" sz="1600" dirty="0">
                          <a:effectLst/>
                          <a:latin typeface="Calibri"/>
                          <a:ea typeface="Calibri"/>
                          <a:cs typeface="B Titr" pitchFamily="2" charset="-78"/>
                        </a:rPr>
                        <a:t> (میلی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60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75</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85</a:t>
                      </a:r>
                      <a:endParaRPr lang="en-US" sz="1600" dirty="0">
                        <a:effectLst/>
                        <a:latin typeface="Calibri"/>
                        <a:ea typeface="Calibri"/>
                        <a:cs typeface="B Titr" pitchFamily="2" charset="-78"/>
                      </a:endParaRPr>
                    </a:p>
                    <a:p>
                      <a:pPr algn="just" rtl="1">
                        <a:lnSpc>
                          <a:spcPct val="150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a:t>
                      </a:r>
                      <a:r>
                        <a:rPr lang="fa-IR" sz="1600" dirty="0">
                          <a:effectLst/>
                          <a:latin typeface="Calibri"/>
                          <a:ea typeface="Calibri"/>
                          <a:cs typeface="B Titr" pitchFamily="2" charset="-78"/>
                        </a:rPr>
                        <a:t>≥) 80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120</a:t>
                      </a:r>
                      <a:endParaRPr lang="en-US" sz="1600" dirty="0">
                        <a:effectLst/>
                        <a:latin typeface="Calibri"/>
                        <a:ea typeface="Calibri"/>
                        <a:cs typeface="B Titr" pitchFamily="2" charset="-78"/>
                      </a:endParaRPr>
                    </a:p>
                    <a:p>
                      <a:pPr algn="just" rtl="1">
                        <a:lnSpc>
                          <a:spcPct val="150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a:t>
                      </a:r>
                      <a:r>
                        <a:rPr lang="fa-IR" sz="1600" dirty="0">
                          <a:effectLst/>
                          <a:latin typeface="Calibri"/>
                          <a:ea typeface="Calibri"/>
                          <a:cs typeface="B Titr" pitchFamily="2" charset="-78"/>
                        </a:rPr>
                        <a:t>≥) 115</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803457">
                <a:tc>
                  <a:txBody>
                    <a:bodyPr/>
                    <a:lstStyle/>
                    <a:p>
                      <a:pPr algn="just" rtl="1">
                        <a:lnSpc>
                          <a:spcPct val="150000"/>
                        </a:lnSpc>
                        <a:spcAft>
                          <a:spcPts val="0"/>
                        </a:spcAft>
                      </a:pPr>
                      <a:r>
                        <a:rPr lang="fa-IR" sz="1600" dirty="0">
                          <a:effectLst/>
                          <a:latin typeface="Calibri"/>
                          <a:ea typeface="Calibri"/>
                          <a:cs typeface="B Titr" pitchFamily="2" charset="-78"/>
                        </a:rPr>
                        <a:t>کلسیم (میلی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1300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1000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1000</a:t>
                      </a:r>
                      <a:endParaRPr lang="en-US" sz="1600" dirty="0">
                        <a:effectLst/>
                        <a:latin typeface="Calibri"/>
                        <a:ea typeface="Calibri"/>
                        <a:cs typeface="B Titr" pitchFamily="2" charset="-78"/>
                      </a:endParaRPr>
                    </a:p>
                    <a:p>
                      <a:pPr algn="just" rtl="1">
                        <a:lnSpc>
                          <a:spcPct val="150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a:t>
                      </a:r>
                      <a:r>
                        <a:rPr lang="fa-IR" sz="1600" dirty="0">
                          <a:effectLst/>
                          <a:latin typeface="Calibri"/>
                          <a:ea typeface="Calibri"/>
                          <a:cs typeface="B Titr" pitchFamily="2" charset="-78"/>
                        </a:rPr>
                        <a:t>≥) 1300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1000</a:t>
                      </a:r>
                      <a:endParaRPr lang="en-US" sz="1600" dirty="0">
                        <a:effectLst/>
                        <a:latin typeface="Calibri"/>
                        <a:ea typeface="Calibri"/>
                        <a:cs typeface="B Titr" pitchFamily="2" charset="-78"/>
                      </a:endParaRPr>
                    </a:p>
                    <a:p>
                      <a:pPr algn="just" rtl="1">
                        <a:lnSpc>
                          <a:spcPct val="150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a:t>
                      </a:r>
                      <a:r>
                        <a:rPr lang="fa-IR" sz="1600" dirty="0">
                          <a:effectLst/>
                          <a:latin typeface="Calibri"/>
                          <a:ea typeface="Calibri"/>
                          <a:cs typeface="B Titr" pitchFamily="2" charset="-78"/>
                        </a:rPr>
                        <a:t>≥) 1300</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3457">
                <a:tc>
                  <a:txBody>
                    <a:bodyPr/>
                    <a:lstStyle/>
                    <a:p>
                      <a:pPr algn="just" rtl="1">
                        <a:lnSpc>
                          <a:spcPct val="150000"/>
                        </a:lnSpc>
                        <a:spcAft>
                          <a:spcPts val="0"/>
                        </a:spcAft>
                      </a:pPr>
                      <a:r>
                        <a:rPr lang="fa-IR" sz="1600" dirty="0">
                          <a:effectLst/>
                          <a:latin typeface="Calibri"/>
                          <a:ea typeface="Calibri"/>
                          <a:cs typeface="B Titr" pitchFamily="2" charset="-78"/>
                        </a:rPr>
                        <a:t>روی (میلی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9</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8</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11</a:t>
                      </a:r>
                      <a:endParaRPr lang="en-US" sz="1600" dirty="0">
                        <a:effectLst/>
                        <a:latin typeface="Calibri"/>
                        <a:ea typeface="Calibri"/>
                        <a:cs typeface="B Titr" pitchFamily="2" charset="-78"/>
                      </a:endParaRPr>
                    </a:p>
                    <a:p>
                      <a:pPr algn="just" rtl="1">
                        <a:lnSpc>
                          <a:spcPct val="150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a:t>
                      </a:r>
                      <a:r>
                        <a:rPr lang="fa-IR" sz="1600" dirty="0">
                          <a:effectLst/>
                          <a:latin typeface="Calibri"/>
                          <a:ea typeface="Calibri"/>
                          <a:cs typeface="B Titr" pitchFamily="2" charset="-78"/>
                        </a:rPr>
                        <a:t>≥) 12</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15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&lt;</a:t>
                      </a:r>
                      <a:r>
                        <a:rPr lang="fa-IR" sz="1600" dirty="0">
                          <a:effectLst/>
                          <a:latin typeface="Calibri"/>
                          <a:ea typeface="Calibri"/>
                          <a:cs typeface="B Titr" pitchFamily="2" charset="-78"/>
                        </a:rPr>
                        <a:t>) 12</a:t>
                      </a:r>
                      <a:endParaRPr lang="en-US" sz="1600" dirty="0">
                        <a:effectLst/>
                        <a:latin typeface="Calibri"/>
                        <a:ea typeface="Calibri"/>
                        <a:cs typeface="B Titr" pitchFamily="2" charset="-78"/>
                      </a:endParaRPr>
                    </a:p>
                    <a:p>
                      <a:pPr algn="just" rtl="1">
                        <a:lnSpc>
                          <a:spcPct val="150000"/>
                        </a:lnSpc>
                        <a:spcAft>
                          <a:spcPts val="0"/>
                        </a:spcAft>
                      </a:pPr>
                      <a:r>
                        <a:rPr lang="fa-IR" sz="1600" dirty="0">
                          <a:effectLst/>
                          <a:latin typeface="Calibri"/>
                          <a:ea typeface="Calibri"/>
                          <a:cs typeface="B Titr" pitchFamily="2" charset="-78"/>
                        </a:rPr>
                        <a:t>(18 سال</a:t>
                      </a:r>
                      <a:r>
                        <a:rPr lang="fa-IR" sz="1600" dirty="0">
                          <a:effectLst/>
                          <a:latin typeface="Arial"/>
                          <a:ea typeface="Calibri"/>
                          <a:cs typeface="B Titr" pitchFamily="2" charset="-78"/>
                        </a:rPr>
                        <a:t> </a:t>
                      </a:r>
                      <a:r>
                        <a:rPr lang="fa-IR" sz="1600" dirty="0">
                          <a:effectLst/>
                          <a:latin typeface="Calibri"/>
                          <a:ea typeface="Calibri"/>
                          <a:cs typeface="B Titr" pitchFamily="2" charset="-78"/>
                        </a:rPr>
                        <a:t>≥) 13</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454787">
                <a:tc>
                  <a:txBody>
                    <a:bodyPr/>
                    <a:lstStyle/>
                    <a:p>
                      <a:pPr algn="just" rtl="1">
                        <a:lnSpc>
                          <a:spcPct val="150000"/>
                        </a:lnSpc>
                        <a:spcAft>
                          <a:spcPts val="0"/>
                        </a:spcAft>
                      </a:pPr>
                      <a:r>
                        <a:rPr lang="fa-IR" sz="1600" dirty="0">
                          <a:effectLst/>
                          <a:latin typeface="Calibri"/>
                          <a:ea typeface="Calibri"/>
                          <a:cs typeface="B Titr" pitchFamily="2" charset="-78"/>
                        </a:rPr>
                        <a:t>ریبو فلاوین (میلی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a:effectLst/>
                          <a:latin typeface="Calibri"/>
                          <a:ea typeface="Calibri"/>
                          <a:cs typeface="B Titr" pitchFamily="2" charset="-78"/>
                        </a:rPr>
                        <a:t>1</a:t>
                      </a:r>
                      <a:endParaRPr lang="en-US" sz="160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smtClean="0">
                          <a:effectLst/>
                          <a:latin typeface="Calibri"/>
                          <a:ea typeface="Calibri"/>
                          <a:cs typeface="B Titr" pitchFamily="2" charset="-78"/>
                        </a:rPr>
                        <a:t>1/1</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smtClean="0">
                          <a:effectLst/>
                          <a:latin typeface="Calibri"/>
                          <a:ea typeface="Calibri"/>
                          <a:cs typeface="B Titr" pitchFamily="2" charset="-78"/>
                        </a:rPr>
                        <a:t>1.4</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smtClean="0">
                          <a:effectLst/>
                          <a:latin typeface="Calibri"/>
                          <a:ea typeface="Calibri"/>
                          <a:cs typeface="B Titr" pitchFamily="2" charset="-78"/>
                        </a:rPr>
                        <a:t>1.6</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4787">
                <a:tc>
                  <a:txBody>
                    <a:bodyPr/>
                    <a:lstStyle/>
                    <a:p>
                      <a:pPr algn="just" rtl="1">
                        <a:lnSpc>
                          <a:spcPct val="150000"/>
                        </a:lnSpc>
                        <a:spcAft>
                          <a:spcPts val="0"/>
                        </a:spcAft>
                      </a:pPr>
                      <a:r>
                        <a:rPr lang="fa-IR" sz="1600" dirty="0">
                          <a:effectLst/>
                          <a:latin typeface="Calibri"/>
                          <a:ea typeface="Calibri"/>
                          <a:cs typeface="B Titr" pitchFamily="2" charset="-78"/>
                        </a:rPr>
                        <a:t>پیریدوکسین (میلی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smtClean="0">
                          <a:effectLst/>
                          <a:latin typeface="Calibri"/>
                          <a:ea typeface="Calibri"/>
                          <a:cs typeface="B Titr" pitchFamily="2" charset="-78"/>
                        </a:rPr>
                        <a:t>1.2</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smtClean="0">
                          <a:effectLst/>
                          <a:latin typeface="Calibri"/>
                          <a:ea typeface="Calibri"/>
                          <a:cs typeface="B Titr" pitchFamily="2" charset="-78"/>
                        </a:rPr>
                        <a:t>1.3</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smtClean="0">
                          <a:effectLst/>
                          <a:latin typeface="Calibri"/>
                          <a:ea typeface="Calibri"/>
                          <a:cs typeface="B Titr" pitchFamily="2" charset="-78"/>
                        </a:rPr>
                        <a:t>1.9</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rtl="1">
                        <a:lnSpc>
                          <a:spcPct val="150000"/>
                        </a:lnSpc>
                        <a:spcAft>
                          <a:spcPts val="0"/>
                        </a:spcAft>
                      </a:pPr>
                      <a:r>
                        <a:rPr lang="fa-IR" sz="1600" dirty="0">
                          <a:effectLst/>
                          <a:latin typeface="Calibri"/>
                          <a:ea typeface="Calibri"/>
                          <a:cs typeface="B Titr" pitchFamily="2" charset="-78"/>
                        </a:rPr>
                        <a:t>2</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454787">
                <a:tc>
                  <a:txBody>
                    <a:bodyPr/>
                    <a:lstStyle/>
                    <a:p>
                      <a:pPr algn="just" rtl="1">
                        <a:lnSpc>
                          <a:spcPct val="150000"/>
                        </a:lnSpc>
                        <a:spcAft>
                          <a:spcPts val="0"/>
                        </a:spcAft>
                      </a:pPr>
                      <a:r>
                        <a:rPr lang="fa-IR" sz="1600" dirty="0">
                          <a:effectLst/>
                          <a:latin typeface="Calibri"/>
                          <a:ea typeface="Calibri"/>
                          <a:cs typeface="B Titr" pitchFamily="2" charset="-78"/>
                        </a:rPr>
                        <a:t>ید (میلی گرم)</a:t>
                      </a:r>
                      <a:endParaRPr lang="en-US" sz="1600" dirty="0">
                        <a:effectLst/>
                        <a:latin typeface="Calibri"/>
                        <a:ea typeface="Calibri"/>
                        <a:cs typeface="B Titr" pitchFamily="2" charset="-78"/>
                      </a:endParaRPr>
                    </a:p>
                  </a:txBody>
                  <a:tcPr marL="48202" marR="48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150</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150</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220</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1">
                        <a:lnSpc>
                          <a:spcPct val="150000"/>
                        </a:lnSpc>
                        <a:spcAft>
                          <a:spcPts val="0"/>
                        </a:spcAft>
                      </a:pPr>
                      <a:r>
                        <a:rPr lang="fa-IR" sz="1600" dirty="0">
                          <a:effectLst/>
                          <a:latin typeface="Calibri"/>
                          <a:ea typeface="Calibri"/>
                          <a:cs typeface="B Titr" pitchFamily="2" charset="-78"/>
                        </a:rPr>
                        <a:t>290</a:t>
                      </a:r>
                      <a:endParaRPr lang="en-US" sz="1600" dirty="0">
                        <a:effectLst/>
                        <a:latin typeface="Calibri"/>
                        <a:ea typeface="Calibri"/>
                        <a:cs typeface="B Titr" pitchFamily="2" charset="-78"/>
                      </a:endParaRPr>
                    </a:p>
                  </a:txBody>
                  <a:tcPr marL="48202" marR="482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1182693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rmAutofit fontScale="77500" lnSpcReduction="20000"/>
          </a:bodyPr>
          <a:lstStyle/>
          <a:p>
            <a:pPr algn="just">
              <a:lnSpc>
                <a:spcPct val="115000"/>
              </a:lnSpc>
              <a:spcAft>
                <a:spcPts val="1000"/>
              </a:spcAft>
            </a:pPr>
            <a:r>
              <a:rPr lang="fa-IR" b="1" dirty="0" smtClean="0">
                <a:solidFill>
                  <a:srgbClr val="00B050"/>
                </a:solidFill>
                <a:latin typeface="Calibri"/>
                <a:ea typeface="Calibri"/>
                <a:cs typeface="B Nazanin"/>
              </a:rPr>
              <a:t>کربوهيدرات:</a:t>
            </a:r>
            <a:r>
              <a:rPr lang="fa-IR" dirty="0" smtClean="0">
                <a:solidFill>
                  <a:srgbClr val="00B050"/>
                </a:solidFill>
                <a:latin typeface="Calibri"/>
                <a:ea typeface="Calibri"/>
                <a:cs typeface="B Nazanin"/>
              </a:rPr>
              <a:t> </a:t>
            </a:r>
            <a:r>
              <a:rPr lang="fa-IR" dirty="0" smtClean="0">
                <a:latin typeface="Calibri"/>
                <a:ea typeface="Calibri"/>
                <a:cs typeface="B Nazanin"/>
              </a:rPr>
              <a:t>نقش </a:t>
            </a:r>
            <a:r>
              <a:rPr lang="fa-IR" dirty="0">
                <a:latin typeface="Calibri"/>
                <a:ea typeface="Calibri"/>
                <a:cs typeface="B Nazanin"/>
              </a:rPr>
              <a:t>اصلی کربوهيدرات‌ها تامین انرژی برای بدن است. میزان نیاز به کربوهیدرات‌ها در بارداری  حدود </a:t>
            </a:r>
            <a:r>
              <a:rPr lang="en-US" dirty="0">
                <a:latin typeface="Calibri"/>
                <a:ea typeface="Calibri"/>
                <a:cs typeface="B Nazanin"/>
              </a:rPr>
              <a:t>g</a:t>
            </a:r>
            <a:r>
              <a:rPr lang="fa-IR" dirty="0">
                <a:latin typeface="Calibri"/>
                <a:ea typeface="Calibri"/>
                <a:cs typeface="B Nazanin"/>
              </a:rPr>
              <a:t>175 در روز است.</a:t>
            </a:r>
            <a:endParaRPr lang="en-US" sz="2000" dirty="0">
              <a:latin typeface="Calibri"/>
              <a:ea typeface="Calibri"/>
              <a:cs typeface="Arial"/>
            </a:endParaRPr>
          </a:p>
          <a:p>
            <a:pPr algn="just">
              <a:lnSpc>
                <a:spcPct val="115000"/>
              </a:lnSpc>
              <a:spcAft>
                <a:spcPts val="1000"/>
              </a:spcAft>
            </a:pPr>
            <a:r>
              <a:rPr lang="fa-IR" b="1" dirty="0">
                <a:solidFill>
                  <a:srgbClr val="00B050"/>
                </a:solidFill>
                <a:latin typeface="Calibri"/>
                <a:ea typeface="Calibri"/>
                <a:cs typeface="B Nazanin"/>
              </a:rPr>
              <a:t>چربی:</a:t>
            </a:r>
            <a:r>
              <a:rPr lang="fa-IR" dirty="0">
                <a:solidFill>
                  <a:srgbClr val="00B050"/>
                </a:solidFill>
                <a:latin typeface="Calibri"/>
                <a:ea typeface="Calibri"/>
                <a:cs typeface="B Nazanin"/>
              </a:rPr>
              <a:t> </a:t>
            </a:r>
            <a:r>
              <a:rPr lang="fa-IR" dirty="0">
                <a:latin typeface="Calibri"/>
                <a:ea typeface="Calibri"/>
                <a:cs typeface="B Nazanin"/>
              </a:rPr>
              <a:t>چربی منبع  </a:t>
            </a:r>
            <a:r>
              <a:rPr lang="fa-IR" dirty="0" smtClean="0">
                <a:latin typeface="Calibri"/>
                <a:ea typeface="Calibri"/>
                <a:cs typeface="B Nazanin"/>
              </a:rPr>
              <a:t>عمده </a:t>
            </a:r>
            <a:r>
              <a:rPr lang="fa-IR" dirty="0">
                <a:latin typeface="Calibri"/>
                <a:ea typeface="Calibri"/>
                <a:cs typeface="B Nazanin"/>
              </a:rPr>
              <a:t>تامين انرژی برای بدن است و به جذب ویتامین‌های محلول در چربی و کاروتنوئیدها کمک می‌کند. در زمان بارداری در صورت داشتن رژیم غذایی حاوی </a:t>
            </a:r>
            <a:r>
              <a:rPr lang="en-US" dirty="0">
                <a:latin typeface="Calibri"/>
                <a:ea typeface="Calibri"/>
                <a:cs typeface="B Nazanin"/>
              </a:rPr>
              <a:t>w3</a:t>
            </a:r>
            <a:r>
              <a:rPr lang="fa-IR" dirty="0">
                <a:latin typeface="Calibri"/>
                <a:ea typeface="Calibri"/>
                <a:cs typeface="B Nazanin"/>
              </a:rPr>
              <a:t> نیازی به مصرف اضافه این اسید چرب به شکل مکمل نیست. </a:t>
            </a:r>
            <a:endParaRPr lang="en-US" sz="2000" dirty="0">
              <a:latin typeface="Calibri"/>
              <a:ea typeface="Calibri"/>
              <a:cs typeface="Arial"/>
            </a:endParaRPr>
          </a:p>
          <a:p>
            <a:pPr algn="just">
              <a:lnSpc>
                <a:spcPct val="115000"/>
              </a:lnSpc>
              <a:spcAft>
                <a:spcPts val="1000"/>
              </a:spcAft>
            </a:pPr>
            <a:r>
              <a:rPr lang="fa-IR" b="1" dirty="0" smtClean="0">
                <a:solidFill>
                  <a:srgbClr val="00B050"/>
                </a:solidFill>
                <a:latin typeface="Calibri"/>
                <a:ea typeface="Calibri"/>
                <a:cs typeface="B Nazanin"/>
              </a:rPr>
              <a:t>پروتئين:</a:t>
            </a:r>
            <a:r>
              <a:rPr lang="fa-IR" dirty="0" smtClean="0">
                <a:latin typeface="Calibri"/>
                <a:ea typeface="Calibri"/>
                <a:cs typeface="B Nazanin"/>
              </a:rPr>
              <a:t>کمبود </a:t>
            </a:r>
            <a:r>
              <a:rPr lang="fa-IR" dirty="0">
                <a:latin typeface="Calibri"/>
                <a:ea typeface="Calibri"/>
                <a:cs typeface="B Nazanin"/>
              </a:rPr>
              <a:t>پروتئين در بارداری </a:t>
            </a:r>
            <a:r>
              <a:rPr lang="fa-IR" dirty="0" smtClean="0">
                <a:latin typeface="Calibri"/>
                <a:ea typeface="Calibri"/>
                <a:cs typeface="B Nazanin"/>
              </a:rPr>
              <a:t>پیامد‌های </a:t>
            </a:r>
            <a:r>
              <a:rPr lang="fa-IR" dirty="0">
                <a:latin typeface="Calibri"/>
                <a:ea typeface="Calibri"/>
                <a:cs typeface="B Nazanin"/>
              </a:rPr>
              <a:t>نامطلوب از جمله اختلال در رشد وسنتز سلول </a:t>
            </a:r>
            <a:r>
              <a:rPr lang="fa-IR" dirty="0" smtClean="0">
                <a:latin typeface="Calibri"/>
                <a:ea typeface="Calibri"/>
                <a:cs typeface="B Nazanin"/>
              </a:rPr>
              <a:t>و بافت‌هاي </a:t>
            </a:r>
            <a:r>
              <a:rPr lang="fa-IR" dirty="0">
                <a:latin typeface="Calibri"/>
                <a:ea typeface="Calibri"/>
                <a:cs typeface="B Nazanin"/>
              </a:rPr>
              <a:t>جنين بدنبال دارد. حداكثر نیاز به پروتئین </a:t>
            </a:r>
            <a:r>
              <a:rPr lang="fa-IR" dirty="0" smtClean="0">
                <a:latin typeface="Calibri"/>
                <a:ea typeface="Calibri"/>
                <a:cs typeface="B Nazanin"/>
              </a:rPr>
              <a:t>در دوران </a:t>
            </a:r>
            <a:r>
              <a:rPr lang="fa-IR" dirty="0">
                <a:latin typeface="Calibri"/>
                <a:ea typeface="Calibri"/>
                <a:cs typeface="B Nazanin"/>
              </a:rPr>
              <a:t>بارداری مربوط به سه ماهه سوم بارداری است. </a:t>
            </a:r>
            <a:endParaRPr lang="en-US" sz="2000" dirty="0">
              <a:latin typeface="Calibri"/>
              <a:ea typeface="Calibri"/>
              <a:cs typeface="Arial"/>
            </a:endParaRPr>
          </a:p>
          <a:p>
            <a:pPr algn="just">
              <a:lnSpc>
                <a:spcPct val="115000"/>
              </a:lnSpc>
              <a:spcAft>
                <a:spcPts val="1000"/>
              </a:spcAft>
            </a:pPr>
            <a:r>
              <a:rPr lang="fa-IR" dirty="0">
                <a:solidFill>
                  <a:srgbClr val="00B050"/>
                </a:solidFill>
                <a:latin typeface="Calibri"/>
                <a:ea typeface="Calibri"/>
                <a:cs typeface="B Nazanin"/>
              </a:rPr>
              <a:t>فیبر: </a:t>
            </a:r>
            <a:r>
              <a:rPr lang="fa-IR" dirty="0">
                <a:latin typeface="Calibri"/>
                <a:ea typeface="Calibri"/>
                <a:cs typeface="B Nazanin"/>
              </a:rPr>
              <a:t>فیبر بخشی از میوه‌ها، سبزی‌ها و دانه‌های خوراکی به ویژه حبوبات و غلات </a:t>
            </a:r>
            <a:r>
              <a:rPr lang="fa-IR" dirty="0" smtClean="0">
                <a:latin typeface="Calibri"/>
                <a:ea typeface="Calibri"/>
                <a:cs typeface="B Nazanin"/>
              </a:rPr>
              <a:t>می </a:t>
            </a:r>
            <a:r>
              <a:rPr lang="fa-IR" dirty="0">
                <a:latin typeface="Calibri"/>
                <a:ea typeface="Calibri"/>
                <a:cs typeface="B Nazanin"/>
              </a:rPr>
              <a:t>باشد که در بدن انسان هضم نمی‌شود. مصرف فیبر موجب حجیم شدن مدفوع </a:t>
            </a:r>
            <a:r>
              <a:rPr lang="fa-IR" dirty="0" smtClean="0">
                <a:latin typeface="Calibri"/>
                <a:ea typeface="Calibri"/>
                <a:cs typeface="B Nazanin"/>
              </a:rPr>
              <a:t>ودر </a:t>
            </a:r>
            <a:r>
              <a:rPr lang="fa-IR" dirty="0">
                <a:latin typeface="Calibri"/>
                <a:ea typeface="Calibri"/>
                <a:cs typeface="B Nazanin"/>
              </a:rPr>
              <a:t>نتیجه خروج راحت و سریع تر مدفوع شده و از بروز یبوست پیشگیری می‌کند. زنان باردار بایستی به مصرف نان‌ها ي سبوس </a:t>
            </a:r>
            <a:r>
              <a:rPr lang="fa-IR" dirty="0" smtClean="0">
                <a:latin typeface="Calibri"/>
                <a:ea typeface="Calibri"/>
                <a:cs typeface="B Nazanin"/>
              </a:rPr>
              <a:t>دار، </a:t>
            </a:r>
            <a:r>
              <a:rPr lang="fa-IR" dirty="0">
                <a:latin typeface="Calibri"/>
                <a:ea typeface="Calibri"/>
                <a:cs typeface="B Nazanin"/>
              </a:rPr>
              <a:t>غلات کامل، سبزیجات برگ سبز و زرد و میوه‌های تازه و خشک تشويق شوند.</a:t>
            </a:r>
            <a:endParaRPr lang="en-US" sz="2000" dirty="0">
              <a:latin typeface="Calibri"/>
              <a:ea typeface="Calibri"/>
              <a:cs typeface="Arial"/>
            </a:endParaRPr>
          </a:p>
          <a:p>
            <a:endParaRPr lang="fa-IR" dirty="0"/>
          </a:p>
        </p:txBody>
      </p:sp>
    </p:spTree>
    <p:extLst>
      <p:ext uri="{BB962C8B-B14F-4D97-AF65-F5344CB8AC3E}">
        <p14:creationId xmlns:p14="http://schemas.microsoft.com/office/powerpoint/2010/main" val="82876865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5000"/>
              </a:lnSpc>
              <a:spcAft>
                <a:spcPts val="1000"/>
              </a:spcAft>
            </a:pPr>
            <a:r>
              <a:rPr lang="fa-IR" sz="2400" dirty="0">
                <a:solidFill>
                  <a:srgbClr val="00B050"/>
                </a:solidFill>
                <a:latin typeface="Calibri"/>
                <a:ea typeface="Calibri"/>
                <a:cs typeface="B Titr" pitchFamily="2" charset="-78"/>
              </a:rPr>
              <a:t> </a:t>
            </a:r>
            <a:r>
              <a:rPr lang="en-US" sz="2400" dirty="0">
                <a:solidFill>
                  <a:srgbClr val="00B050"/>
                </a:solidFill>
                <a:latin typeface="Calibri"/>
                <a:ea typeface="Calibri"/>
                <a:cs typeface="B Titr" pitchFamily="2" charset="-78"/>
              </a:rPr>
              <a:t/>
            </a:r>
            <a:br>
              <a:rPr lang="en-US" sz="2400" dirty="0">
                <a:solidFill>
                  <a:srgbClr val="00B050"/>
                </a:solidFill>
                <a:latin typeface="Calibri"/>
                <a:ea typeface="Calibri"/>
                <a:cs typeface="B Titr" pitchFamily="2" charset="-78"/>
              </a:rPr>
            </a:br>
            <a:r>
              <a:rPr lang="fa-IR" sz="2400" b="1" dirty="0">
                <a:solidFill>
                  <a:srgbClr val="00B050"/>
                </a:solidFill>
                <a:latin typeface="Arial"/>
                <a:ea typeface="Times New Roman"/>
                <a:cs typeface="B Titr" pitchFamily="2" charset="-78"/>
              </a:rPr>
              <a:t>توصیه‌های تغذیه‌ای در خصوص مشكلات و  بیماری‌هاي شایع دوران بارداری</a:t>
            </a:r>
            <a:r>
              <a:rPr lang="en-US" sz="2400" b="1" i="1" dirty="0">
                <a:solidFill>
                  <a:srgbClr val="00B050"/>
                </a:solidFill>
                <a:latin typeface="Arial"/>
                <a:ea typeface="Times New Roman"/>
                <a:cs typeface="B Titr" pitchFamily="2" charset="-78"/>
              </a:rPr>
              <a:t/>
            </a:r>
            <a:br>
              <a:rPr lang="en-US" sz="2400" b="1" i="1" dirty="0">
                <a:solidFill>
                  <a:srgbClr val="00B050"/>
                </a:solidFill>
                <a:latin typeface="Arial"/>
                <a:ea typeface="Times New Roman"/>
                <a:cs typeface="B Titr" pitchFamily="2" charset="-78"/>
              </a:rPr>
            </a:br>
            <a:endParaRPr lang="fa-IR" sz="2400" dirty="0">
              <a:solidFill>
                <a:srgbClr val="00B050"/>
              </a:solidFill>
              <a:cs typeface="B Titr" pitchFamily="2" charset="-78"/>
            </a:endParaRPr>
          </a:p>
        </p:txBody>
      </p:sp>
      <p:sp>
        <p:nvSpPr>
          <p:cNvPr id="3" name="Content Placeholder 2"/>
          <p:cNvSpPr>
            <a:spLocks noGrp="1"/>
          </p:cNvSpPr>
          <p:nvPr>
            <p:ph idx="1"/>
          </p:nvPr>
        </p:nvSpPr>
        <p:spPr>
          <a:xfrm>
            <a:off x="457200" y="1752600"/>
            <a:ext cx="8229600" cy="4916760"/>
          </a:xfrm>
        </p:spPr>
        <p:txBody>
          <a:bodyPr/>
          <a:lstStyle/>
          <a:p>
            <a:pPr algn="just">
              <a:lnSpc>
                <a:spcPct val="115000"/>
              </a:lnSpc>
              <a:spcAft>
                <a:spcPts val="1000"/>
              </a:spcAft>
              <a:buFont typeface="Wingdings" pitchFamily="2" charset="2"/>
              <a:buChar char="Ø"/>
            </a:pPr>
            <a:r>
              <a:rPr lang="fa-IR" b="1" dirty="0">
                <a:solidFill>
                  <a:srgbClr val="FF0000"/>
                </a:solidFill>
                <a:latin typeface="Cambria"/>
                <a:ea typeface="Times New Roman"/>
                <a:cs typeface="B Titr" pitchFamily="2" charset="-78"/>
              </a:rPr>
              <a:t>تهوع و </a:t>
            </a:r>
            <a:r>
              <a:rPr lang="fa-IR" b="1" dirty="0" smtClean="0">
                <a:solidFill>
                  <a:srgbClr val="FF0000"/>
                </a:solidFill>
                <a:latin typeface="Cambria"/>
                <a:ea typeface="Times New Roman"/>
                <a:cs typeface="B Titr" pitchFamily="2" charset="-78"/>
              </a:rPr>
              <a:t>استفراغ</a:t>
            </a:r>
            <a:r>
              <a:rPr lang="fa-IR" sz="1200" b="1" dirty="0" smtClean="0">
                <a:solidFill>
                  <a:srgbClr val="FF0000"/>
                </a:solidFill>
                <a:latin typeface="Cambria"/>
                <a:ea typeface="Times New Roman"/>
                <a:cs typeface="B Titr" pitchFamily="2" charset="-78"/>
              </a:rPr>
              <a:t>  </a:t>
            </a:r>
            <a:r>
              <a:rPr lang="en-US" sz="1200" b="1" dirty="0" smtClean="0">
                <a:solidFill>
                  <a:srgbClr val="FF0000"/>
                </a:solidFill>
                <a:latin typeface="Cambria"/>
                <a:ea typeface="Times New Roman"/>
                <a:cs typeface="B Titr" pitchFamily="2" charset="-78"/>
              </a:rPr>
              <a:t>morning sickness</a:t>
            </a:r>
            <a:r>
              <a:rPr lang="fa-IR" sz="1200" b="1" dirty="0" smtClean="0">
                <a:solidFill>
                  <a:srgbClr val="FF0000"/>
                </a:solidFill>
                <a:latin typeface="Cambria"/>
                <a:ea typeface="Times New Roman"/>
                <a:cs typeface="B Titr" pitchFamily="2" charset="-78"/>
              </a:rPr>
              <a:t>– شیوع 70-50% و تا هفته 16 بارداری بهبود می یابد. در 10-%5 ادامه تا پایان بارداری و مسبب 17% کم وزنی نوزادو زایمان زودرس و 30% سقط و مرده زایی</a:t>
            </a:r>
            <a:endParaRPr lang="en-US" sz="2000" dirty="0">
              <a:solidFill>
                <a:srgbClr val="FF0000"/>
              </a:solidFill>
              <a:latin typeface="Calibri"/>
              <a:ea typeface="Calibri"/>
              <a:cs typeface="B Titr" pitchFamily="2" charset="-78"/>
            </a:endParaRPr>
          </a:p>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3394271772"/>
              </p:ext>
            </p:extLst>
          </p:nvPr>
        </p:nvGraphicFramePr>
        <p:xfrm>
          <a:off x="251520" y="2500719"/>
          <a:ext cx="8280920" cy="4370488"/>
        </p:xfrm>
        <a:graphic>
          <a:graphicData uri="http://schemas.openxmlformats.org/drawingml/2006/table">
            <a:tbl>
              <a:tblPr rtl="1" firstRow="1" firstCol="1" bandRow="1"/>
              <a:tblGrid>
                <a:gridCol w="8280920"/>
              </a:tblGrid>
              <a:tr h="446770">
                <a:tc>
                  <a:txBody>
                    <a:bodyPr/>
                    <a:lstStyle/>
                    <a:p>
                      <a:pPr algn="ctr" rtl="1">
                        <a:lnSpc>
                          <a:spcPct val="115000"/>
                        </a:lnSpc>
                        <a:spcAft>
                          <a:spcPts val="0"/>
                        </a:spcAft>
                      </a:pPr>
                      <a:r>
                        <a:rPr lang="fa-IR" sz="1600" dirty="0">
                          <a:effectLst/>
                          <a:latin typeface="Calibri"/>
                          <a:ea typeface="Calibri"/>
                          <a:cs typeface="B Titr" pitchFamily="2" charset="-78"/>
                        </a:rPr>
                        <a:t>توصيه‌هاي تغذيه‌اي هنگام تهوع و استفراغ بارداري</a:t>
                      </a:r>
                      <a:endParaRPr lang="en-US" sz="1600" dirty="0">
                        <a:effectLst/>
                        <a:latin typeface="Calibri"/>
                        <a:ea typeface="Calibri"/>
                        <a:cs typeface="B Titr" pitchFamily="2" charset="-78"/>
                      </a:endParaRPr>
                    </a:p>
                  </a:txBody>
                  <a:tcPr marL="67912" marR="6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923718">
                <a:tc>
                  <a:txBody>
                    <a:bodyPr/>
                    <a:lstStyle/>
                    <a:p>
                      <a:pPr marL="342900" lvl="0" indent="-342900" algn="just" rtl="1">
                        <a:lnSpc>
                          <a:spcPct val="115000"/>
                        </a:lnSpc>
                        <a:spcAft>
                          <a:spcPts val="0"/>
                        </a:spcAft>
                        <a:buFont typeface="Wingdings"/>
                        <a:buChar char=""/>
                      </a:pPr>
                      <a:r>
                        <a:rPr lang="fa-IR" sz="1800" dirty="0">
                          <a:effectLst/>
                          <a:latin typeface="Calibri"/>
                          <a:ea typeface="Calibri"/>
                          <a:cs typeface="B Nazanin"/>
                        </a:rPr>
                        <a:t>معده را خالی نگه ندارند اما در عین حال از پری و سنگيني معده هم خودداری کنند.</a:t>
                      </a:r>
                      <a:endParaRPr lang="en-US" sz="1800" dirty="0">
                        <a:effectLst/>
                        <a:latin typeface="Calibri"/>
                        <a:ea typeface="Calibri"/>
                        <a:cs typeface="Arial"/>
                      </a:endParaRPr>
                    </a:p>
                    <a:p>
                      <a:pPr marL="342900" lvl="0" indent="-342900" algn="just" rtl="1">
                        <a:lnSpc>
                          <a:spcPct val="115000"/>
                        </a:lnSpc>
                        <a:spcAft>
                          <a:spcPts val="0"/>
                        </a:spcAft>
                        <a:buFont typeface="Wingdings"/>
                        <a:buChar char=""/>
                      </a:pPr>
                      <a:r>
                        <a:rPr lang="fa-IR" sz="1800" dirty="0">
                          <a:effectLst/>
                          <a:latin typeface="Calibri"/>
                          <a:ea typeface="Calibri"/>
                          <a:cs typeface="B Nazanin"/>
                        </a:rPr>
                        <a:t>مصرف مقدار غذای کمتر در هر وعده </a:t>
                      </a:r>
                      <a:endParaRPr lang="en-US" sz="1800" dirty="0">
                        <a:effectLst/>
                        <a:latin typeface="Calibri"/>
                        <a:ea typeface="Calibri"/>
                        <a:cs typeface="Arial"/>
                      </a:endParaRPr>
                    </a:p>
                    <a:p>
                      <a:pPr marL="342900" lvl="0" indent="-342900" algn="just" rtl="1">
                        <a:lnSpc>
                          <a:spcPct val="115000"/>
                        </a:lnSpc>
                        <a:spcAft>
                          <a:spcPts val="0"/>
                        </a:spcAft>
                        <a:buFont typeface="Wingdings"/>
                        <a:buChar char=""/>
                      </a:pPr>
                      <a:r>
                        <a:rPr lang="fa-IR" sz="1800" dirty="0">
                          <a:effectLst/>
                          <a:latin typeface="Calibri"/>
                          <a:ea typeface="Calibri"/>
                          <a:cs typeface="B Nazanin"/>
                        </a:rPr>
                        <a:t>افزایش تعداد وعده‌های غذایی که ممکن است برحسب تحمل مادر تا 9 وعده در روز هم برسد. </a:t>
                      </a:r>
                      <a:endParaRPr lang="en-US" sz="1800" dirty="0">
                        <a:effectLst/>
                        <a:latin typeface="Calibri"/>
                        <a:ea typeface="Calibri"/>
                        <a:cs typeface="Arial"/>
                      </a:endParaRPr>
                    </a:p>
                    <a:p>
                      <a:pPr marL="342900" lvl="0" indent="-342900" algn="just" rtl="1">
                        <a:lnSpc>
                          <a:spcPct val="115000"/>
                        </a:lnSpc>
                        <a:spcAft>
                          <a:spcPts val="0"/>
                        </a:spcAft>
                        <a:buFont typeface="Wingdings"/>
                        <a:buChar char=""/>
                      </a:pPr>
                      <a:r>
                        <a:rPr lang="fa-IR" sz="1800" dirty="0">
                          <a:effectLst/>
                          <a:latin typeface="Calibri"/>
                          <a:ea typeface="Calibri"/>
                          <a:cs typeface="B Nazanin"/>
                        </a:rPr>
                        <a:t>استفاده از کربوهیدرات‌های زود هضم و مصرف پروتئین مفید است.</a:t>
                      </a:r>
                      <a:endParaRPr lang="en-US" sz="1800" dirty="0">
                        <a:effectLst/>
                        <a:latin typeface="Calibri"/>
                        <a:ea typeface="Calibri"/>
                        <a:cs typeface="Arial"/>
                      </a:endParaRPr>
                    </a:p>
                    <a:p>
                      <a:pPr marL="342900" lvl="0" indent="-342900" algn="just" rtl="1">
                        <a:lnSpc>
                          <a:spcPct val="115000"/>
                        </a:lnSpc>
                        <a:spcAft>
                          <a:spcPts val="0"/>
                        </a:spcAft>
                        <a:buFont typeface="Wingdings"/>
                        <a:buChar char=""/>
                      </a:pPr>
                      <a:r>
                        <a:rPr lang="fa-IR" sz="1800" dirty="0">
                          <a:effectLst/>
                          <a:latin typeface="Calibri"/>
                          <a:ea typeface="Calibri"/>
                          <a:cs typeface="B Nazanin"/>
                        </a:rPr>
                        <a:t>بیسکویت یا نان خشک قبل از برخاستن از رختخواب مصرف كرده و پس از 15 دقیقه از رختخواب برخاسته و صبحانه سبک و زود هضم بخورند.</a:t>
                      </a:r>
                      <a:endParaRPr lang="en-US" sz="1800" dirty="0">
                        <a:effectLst/>
                        <a:latin typeface="Calibri"/>
                        <a:ea typeface="Calibri"/>
                        <a:cs typeface="Arial"/>
                      </a:endParaRPr>
                    </a:p>
                    <a:p>
                      <a:pPr marL="342900" lvl="0" indent="-342900" algn="just" rtl="1">
                        <a:lnSpc>
                          <a:spcPct val="115000"/>
                        </a:lnSpc>
                        <a:spcAft>
                          <a:spcPts val="0"/>
                        </a:spcAft>
                        <a:buFont typeface="Wingdings"/>
                        <a:buChar char=""/>
                      </a:pPr>
                      <a:r>
                        <a:rPr lang="fa-IR" sz="1800" dirty="0">
                          <a:effectLst/>
                          <a:latin typeface="Calibri"/>
                          <a:ea typeface="Calibri"/>
                          <a:cs typeface="B Nazanin"/>
                        </a:rPr>
                        <a:t>از مصرف همزمان غذا و مایعات خودداری شود.</a:t>
                      </a:r>
                      <a:endParaRPr lang="en-US" sz="1800" dirty="0">
                        <a:effectLst/>
                        <a:latin typeface="Calibri"/>
                        <a:ea typeface="Calibri"/>
                        <a:cs typeface="Arial"/>
                      </a:endParaRPr>
                    </a:p>
                    <a:p>
                      <a:pPr marL="342900" lvl="0" indent="-342900" algn="just" rtl="1">
                        <a:lnSpc>
                          <a:spcPct val="115000"/>
                        </a:lnSpc>
                        <a:spcAft>
                          <a:spcPts val="0"/>
                        </a:spcAft>
                        <a:buFont typeface="Wingdings"/>
                        <a:buChar char=""/>
                      </a:pPr>
                      <a:r>
                        <a:rPr lang="fa-IR" sz="1800" dirty="0">
                          <a:effectLst/>
                          <a:latin typeface="Calibri"/>
                          <a:ea typeface="Calibri"/>
                          <a:cs typeface="B Nazanin"/>
                        </a:rPr>
                        <a:t>از خوردن غذاهای پر ادویه، سرخ شده، نفاخ، حجیم و دیر هضم اجتناب شود.</a:t>
                      </a:r>
                      <a:endParaRPr lang="en-US" sz="1800" dirty="0">
                        <a:effectLst/>
                        <a:latin typeface="Calibri"/>
                        <a:ea typeface="Calibri"/>
                        <a:cs typeface="Arial"/>
                      </a:endParaRPr>
                    </a:p>
                    <a:p>
                      <a:pPr marL="342900" lvl="0" indent="-342900" algn="just" rtl="1">
                        <a:lnSpc>
                          <a:spcPct val="115000"/>
                        </a:lnSpc>
                        <a:spcAft>
                          <a:spcPts val="0"/>
                        </a:spcAft>
                        <a:buFont typeface="Wingdings"/>
                        <a:buChar char=""/>
                      </a:pPr>
                      <a:r>
                        <a:rPr lang="fa-IR" sz="1800" dirty="0">
                          <a:effectLst/>
                          <a:latin typeface="Calibri"/>
                          <a:ea typeface="Calibri"/>
                          <a:cs typeface="B Nazanin"/>
                        </a:rPr>
                        <a:t>از آنجایی که غذاها و مایعات سرد بیش از نوع گرم آنها قابل تحمل می‌باشند از غذاهای سرد با دمای یخچال استفاده شود و نيز از غذاهایي كه بوی محرک دارند اجتناب شود. </a:t>
                      </a:r>
                      <a:endParaRPr lang="en-US" sz="1800" dirty="0">
                        <a:effectLst/>
                        <a:latin typeface="Calibri"/>
                        <a:ea typeface="Calibri"/>
                        <a:cs typeface="Arial"/>
                      </a:endParaRPr>
                    </a:p>
                    <a:p>
                      <a:pPr marL="342900" lvl="0" indent="-342900" algn="just" rtl="1">
                        <a:lnSpc>
                          <a:spcPct val="115000"/>
                        </a:lnSpc>
                        <a:spcAft>
                          <a:spcPts val="0"/>
                        </a:spcAft>
                        <a:buFont typeface="Wingdings"/>
                        <a:buChar char=""/>
                      </a:pPr>
                      <a:r>
                        <a:rPr lang="fa-IR" sz="1800" dirty="0">
                          <a:effectLst/>
                          <a:latin typeface="Calibri"/>
                          <a:ea typeface="Calibri"/>
                          <a:cs typeface="B Nazanin"/>
                        </a:rPr>
                        <a:t>در صورت مصرف مایعات و غذاهاي سرد با دمای یخچال مراقب آلودگی‌های میکروبی باشند</a:t>
                      </a:r>
                      <a:r>
                        <a:rPr lang="fa-IR" sz="1800" dirty="0" smtClean="0">
                          <a:effectLst/>
                          <a:latin typeface="Calibri"/>
                          <a:ea typeface="Calibri"/>
                          <a:cs typeface="B Nazanin"/>
                        </a:rPr>
                        <a:t>.</a:t>
                      </a:r>
                      <a:endParaRPr lang="en-US" sz="1800" dirty="0">
                        <a:effectLst/>
                        <a:latin typeface="Calibri"/>
                        <a:ea typeface="Calibri"/>
                        <a:cs typeface="Arial"/>
                      </a:endParaRPr>
                    </a:p>
                  </a:txBody>
                  <a:tcPr marL="67912" marR="6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94241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smtClean="0">
                <a:solidFill>
                  <a:srgbClr val="FF0000"/>
                </a:solidFill>
                <a:cs typeface="B Titr" pitchFamily="2" charset="-78"/>
              </a:rPr>
              <a:t>ادامه...</a:t>
            </a:r>
            <a:endParaRPr lang="fa-IR" sz="2400" dirty="0">
              <a:solidFill>
                <a:srgbClr val="FF0000"/>
              </a:solidFill>
              <a:cs typeface="B Titr" pitchFamily="2" charset="-78"/>
            </a:endParaRPr>
          </a:p>
        </p:txBody>
      </p:sp>
      <p:sp>
        <p:nvSpPr>
          <p:cNvPr id="3" name="Content Placeholder 2"/>
          <p:cNvSpPr>
            <a:spLocks noGrp="1"/>
          </p:cNvSpPr>
          <p:nvPr>
            <p:ph idx="1"/>
          </p:nvPr>
        </p:nvSpPr>
        <p:spPr>
          <a:xfrm>
            <a:off x="467544" y="1700808"/>
            <a:ext cx="8229600" cy="4805611"/>
          </a:xfrm>
        </p:spPr>
        <p:txBody>
          <a:bodyPr>
            <a:normAutofit fontScale="92500" lnSpcReduction="10000"/>
          </a:bodyPr>
          <a:lstStyle/>
          <a:p>
            <a:pPr lvl="0" indent="-342900" algn="just">
              <a:lnSpc>
                <a:spcPct val="115000"/>
              </a:lnSpc>
              <a:buFont typeface="Wingdings"/>
              <a:buChar char=""/>
            </a:pPr>
            <a:r>
              <a:rPr lang="fa-IR" dirty="0">
                <a:latin typeface="Calibri"/>
                <a:ea typeface="Calibri"/>
                <a:cs typeface="B Nazanin"/>
              </a:rPr>
              <a:t>در زمان آشپزی، پنجره آشپزخانه را باز بگذارند تا بوی شدید و تند غذا آزار دهنده نباشد و در صورت عدم تحمل توصيه مي‌شود غذا بوسیله سایر افراد خانواده تهیه گردد.</a:t>
            </a:r>
            <a:endParaRPr lang="en-US" sz="2000" dirty="0">
              <a:latin typeface="Calibri"/>
              <a:ea typeface="Calibri"/>
              <a:cs typeface="Arial"/>
            </a:endParaRPr>
          </a:p>
          <a:p>
            <a:pPr lvl="0" indent="-342900" algn="just">
              <a:lnSpc>
                <a:spcPct val="115000"/>
              </a:lnSpc>
              <a:buFont typeface="Wingdings"/>
              <a:buChar char=""/>
            </a:pPr>
            <a:r>
              <a:rPr lang="fa-IR" dirty="0">
                <a:latin typeface="Calibri"/>
                <a:ea typeface="Calibri"/>
                <a:cs typeface="B Nazanin"/>
              </a:rPr>
              <a:t>در صورت بروز ناراحتی معده همراه با تهوع می‌توان یک تکه نان یا بیسکویت مصرف کرد.</a:t>
            </a:r>
            <a:endParaRPr lang="en-US" sz="2000" dirty="0">
              <a:latin typeface="Calibri"/>
              <a:ea typeface="Calibri"/>
              <a:cs typeface="Arial"/>
            </a:endParaRPr>
          </a:p>
          <a:p>
            <a:pPr lvl="0" indent="-342900" algn="just">
              <a:lnSpc>
                <a:spcPct val="115000"/>
              </a:lnSpc>
              <a:buFont typeface="Wingdings"/>
              <a:buChar char=""/>
            </a:pPr>
            <a:r>
              <a:rPr lang="fa-IR" dirty="0">
                <a:latin typeface="Calibri"/>
                <a:ea typeface="Calibri"/>
                <a:cs typeface="B Nazanin"/>
              </a:rPr>
              <a:t>به آرامی غذا بخورند. </a:t>
            </a:r>
            <a:endParaRPr lang="en-US" sz="2000" dirty="0">
              <a:latin typeface="Calibri"/>
              <a:ea typeface="Calibri"/>
              <a:cs typeface="Arial"/>
            </a:endParaRPr>
          </a:p>
          <a:p>
            <a:pPr lvl="0" indent="-342900" algn="just">
              <a:lnSpc>
                <a:spcPct val="115000"/>
              </a:lnSpc>
              <a:buFont typeface="Wingdings"/>
              <a:buChar char=""/>
            </a:pPr>
            <a:r>
              <a:rPr lang="fa-IR" dirty="0">
                <a:latin typeface="Calibri"/>
                <a:ea typeface="Calibri"/>
                <a:cs typeface="B Nazanin"/>
              </a:rPr>
              <a:t>به مدت طولانی گرسنه نمانند.</a:t>
            </a:r>
            <a:endParaRPr lang="en-US" sz="2000" dirty="0">
              <a:latin typeface="Calibri"/>
              <a:ea typeface="Calibri"/>
              <a:cs typeface="Arial"/>
            </a:endParaRPr>
          </a:p>
          <a:p>
            <a:pPr lvl="0" indent="-342900" algn="just">
              <a:lnSpc>
                <a:spcPct val="115000"/>
              </a:lnSpc>
              <a:buFont typeface="Wingdings"/>
              <a:buChar char=""/>
            </a:pPr>
            <a:r>
              <a:rPr lang="fa-IR" dirty="0">
                <a:latin typeface="Calibri"/>
                <a:ea typeface="Calibri"/>
                <a:cs typeface="B Nazanin"/>
              </a:rPr>
              <a:t>از رایحه‌های آزار دهنده و بوی تند برخی غذاها و سایر بوهای آزاردهنده اجتناب کنند.</a:t>
            </a:r>
            <a:endParaRPr lang="en-US" sz="2000" dirty="0">
              <a:latin typeface="Calibri"/>
              <a:ea typeface="Calibri"/>
              <a:cs typeface="Arial"/>
            </a:endParaRPr>
          </a:p>
          <a:p>
            <a:pPr lvl="0" indent="-342900" algn="just">
              <a:lnSpc>
                <a:spcPct val="115000"/>
              </a:lnSpc>
              <a:buFont typeface="Wingdings"/>
              <a:buChar char=""/>
            </a:pPr>
            <a:r>
              <a:rPr lang="fa-IR" dirty="0">
                <a:latin typeface="Calibri"/>
                <a:ea typeface="Calibri"/>
                <a:cs typeface="B Nazanin"/>
              </a:rPr>
              <a:t>در تهوع و استفراغ شديد حمايت روانی مادر توسط  اطرافیان خصوصا همسر خانم باردار توصيه مي‌شود.</a:t>
            </a:r>
            <a:endParaRPr lang="en-US" sz="2000" dirty="0">
              <a:latin typeface="Calibri"/>
              <a:ea typeface="Calibri"/>
              <a:cs typeface="Arial"/>
            </a:endParaRPr>
          </a:p>
          <a:p>
            <a:pPr lvl="0" indent="-342900" algn="just">
              <a:lnSpc>
                <a:spcPct val="115000"/>
              </a:lnSpc>
              <a:buFont typeface="Wingdings"/>
              <a:buChar char=""/>
            </a:pPr>
            <a:r>
              <a:rPr lang="fa-IR" dirty="0">
                <a:latin typeface="Calibri"/>
                <a:ea typeface="Calibri"/>
                <a:cs typeface="B Nazanin"/>
              </a:rPr>
              <a:t>مواد غذایی حاوی کربوهیدرات پیچیده نظير نان برشته، بیسکویت نمکی (کراکر)، نان خشک یا نان سوخاری مصرف شود.</a:t>
            </a:r>
            <a:endParaRPr lang="en-US" sz="2000" dirty="0">
              <a:latin typeface="Calibri"/>
              <a:ea typeface="Calibri"/>
              <a:cs typeface="Arial"/>
            </a:endParaRPr>
          </a:p>
          <a:p>
            <a:pPr>
              <a:buFont typeface="Wingdings" pitchFamily="2" charset="2"/>
              <a:buChar char="ü"/>
            </a:pPr>
            <a:r>
              <a:rPr lang="fa-IR" dirty="0">
                <a:latin typeface="Calibri"/>
                <a:ea typeface="Calibri"/>
                <a:cs typeface="B Nazanin"/>
              </a:rPr>
              <a:t>در صورتيكه تهوع استفراغ بارداري خفيف باشد ویتامین </a:t>
            </a:r>
            <a:r>
              <a:rPr lang="en-US" dirty="0">
                <a:latin typeface="Calibri"/>
                <a:ea typeface="Calibri"/>
                <a:cs typeface="B Nazanin"/>
              </a:rPr>
              <a:t>B6</a:t>
            </a:r>
            <a:r>
              <a:rPr lang="fa-IR" dirty="0">
                <a:latin typeface="Calibri"/>
                <a:ea typeface="Calibri"/>
                <a:cs typeface="B Nazanin"/>
              </a:rPr>
              <a:t> مي‌تواند موجب کاهش علائم می‌شود.</a:t>
            </a:r>
            <a:endParaRPr lang="fa-IR" dirty="0"/>
          </a:p>
        </p:txBody>
      </p:sp>
    </p:spTree>
    <p:extLst>
      <p:ext uri="{BB962C8B-B14F-4D97-AF65-F5344CB8AC3E}">
        <p14:creationId xmlns:p14="http://schemas.microsoft.com/office/powerpoint/2010/main" val="18774676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lgn="r">
              <a:lnSpc>
                <a:spcPct val="115000"/>
              </a:lnSpc>
              <a:spcAft>
                <a:spcPts val="1000"/>
              </a:spcAft>
              <a:buFont typeface="Wingdings" pitchFamily="2" charset="2"/>
              <a:buChar char="Ø"/>
            </a:pPr>
            <a:r>
              <a:rPr lang="fa-IR" sz="2400" b="1" dirty="0">
                <a:solidFill>
                  <a:srgbClr val="FF0000"/>
                </a:solidFill>
                <a:latin typeface="Cambria"/>
                <a:ea typeface="Times New Roman"/>
                <a:cs typeface="B Titr" pitchFamily="2" charset="-78"/>
              </a:rPr>
              <a:t>پیکا یا ویار  </a:t>
            </a:r>
            <a:r>
              <a:rPr lang="en-US" sz="2400" dirty="0">
                <a:solidFill>
                  <a:srgbClr val="FF0000"/>
                </a:solidFill>
                <a:latin typeface="Calibri"/>
                <a:ea typeface="Calibri"/>
                <a:cs typeface="B Titr" pitchFamily="2" charset="-78"/>
              </a:rPr>
              <a:t/>
            </a:r>
            <a:br>
              <a:rPr lang="en-US" sz="2400" dirty="0">
                <a:solidFill>
                  <a:srgbClr val="FF0000"/>
                </a:solidFill>
                <a:latin typeface="Calibri"/>
                <a:ea typeface="Calibri"/>
                <a:cs typeface="B Titr" pitchFamily="2" charset="-78"/>
              </a:rPr>
            </a:br>
            <a:endParaRPr lang="fa-IR" sz="2400" dirty="0">
              <a:solidFill>
                <a:srgbClr val="FF0000"/>
              </a:solidFill>
              <a:cs typeface="B Titr" pitchFamily="2" charset="-78"/>
            </a:endParaRPr>
          </a:p>
        </p:txBody>
      </p:sp>
      <p:sp>
        <p:nvSpPr>
          <p:cNvPr id="3" name="Content Placeholder 2"/>
          <p:cNvSpPr>
            <a:spLocks noGrp="1"/>
          </p:cNvSpPr>
          <p:nvPr>
            <p:ph idx="1"/>
          </p:nvPr>
        </p:nvSpPr>
        <p:spPr>
          <a:xfrm>
            <a:off x="457200" y="1628800"/>
            <a:ext cx="8229600" cy="4824536"/>
          </a:xfrm>
        </p:spPr>
        <p:txBody>
          <a:bodyPr>
            <a:normAutofit lnSpcReduction="10000"/>
          </a:bodyPr>
          <a:lstStyle/>
          <a:p>
            <a:pPr marL="114300" indent="0" algn="just">
              <a:lnSpc>
                <a:spcPct val="115000"/>
              </a:lnSpc>
              <a:spcAft>
                <a:spcPts val="1000"/>
              </a:spcAft>
              <a:buNone/>
            </a:pPr>
            <a:r>
              <a:rPr lang="fa-IR" dirty="0">
                <a:latin typeface="Calibri"/>
                <a:ea typeface="Calibri"/>
                <a:cs typeface="B Nazanin"/>
              </a:rPr>
              <a:t>منظور از پیکا خوردن مواد نامناسبی است که از نظر تغذیه‌ای کم  ارزش، بی‌ارزش و یا مضر هستند. در دوران بارداری این مواد نامناسب اغلب شامل مصرف خاک یا نشاسته (رایج‌ترین) و مصرف مواد غیر غذایی دیگر از قبیل یخ. کبریت سوخته، سنگ، زغال، خاکستر، سیگار، مهر نماز، نفتالین و.... مي‌باشد. جایگزین کردن مواد نامناسب سبب کاهش دریافت مواد مغذی مفید و در نتیجه کمبود ریز مغذی‌ها مي‌شود. همچنین مصرف زیاد موادیکه حاوی انرژی هستند از قبیل نشاسته می‌تواند سبب چاقی شود.  برخی دیگر از مواد نامناسب (پیکا) نيز ممکن است حاوی مواد سمی یا آلودگی میکروبی باشند. و يا ممکن است در جذب مواد معدنی از قبیل آهن اختلال ایجاد کنند. </a:t>
            </a:r>
            <a:r>
              <a:rPr lang="fa-IR" b="1" dirty="0">
                <a:solidFill>
                  <a:srgbClr val="FF0000"/>
                </a:solidFill>
                <a:latin typeface="Calibri"/>
                <a:ea typeface="Calibri"/>
                <a:cs typeface="B Nazanin"/>
              </a:rPr>
              <a:t>در نهایت مشکلاتي نظير مسمومیت، يبوست، کم خونی همولیتیک جنینی، بزرگ شدن بناگوش و انسداد معده و روده کوچک و آلودگی انگلی از عوارض پيكا مي‌باشند.</a:t>
            </a:r>
            <a:endParaRPr lang="en-US" sz="2000" b="1" dirty="0">
              <a:solidFill>
                <a:srgbClr val="FF0000"/>
              </a:solidFill>
              <a:latin typeface="Calibri"/>
              <a:ea typeface="Calibri"/>
              <a:cs typeface="Arial"/>
            </a:endParaRPr>
          </a:p>
          <a:p>
            <a:pPr marL="114300" indent="0">
              <a:buNone/>
            </a:pPr>
            <a:endParaRPr lang="fa-IR" dirty="0"/>
          </a:p>
        </p:txBody>
      </p:sp>
    </p:spTree>
    <p:extLst>
      <p:ext uri="{BB962C8B-B14F-4D97-AF65-F5344CB8AC3E}">
        <p14:creationId xmlns:p14="http://schemas.microsoft.com/office/powerpoint/2010/main" val="421871744"/>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60648"/>
            <a:ext cx="8260672" cy="1187151"/>
          </a:xfrm>
        </p:spPr>
        <p:txBody>
          <a:bodyPr>
            <a:noAutofit/>
          </a:bodyPr>
          <a:lstStyle/>
          <a:p>
            <a:pPr marL="571500" indent="-571500" algn="r">
              <a:lnSpc>
                <a:spcPct val="115000"/>
              </a:lnSpc>
              <a:spcAft>
                <a:spcPts val="1000"/>
              </a:spcAft>
              <a:buFont typeface="Wingdings" pitchFamily="2" charset="2"/>
              <a:buChar char="Ø"/>
            </a:pPr>
            <a:r>
              <a:rPr lang="fa-IR" sz="2800" b="1" dirty="0" smtClean="0">
                <a:solidFill>
                  <a:srgbClr val="FF0000"/>
                </a:solidFill>
                <a:latin typeface="Cambria"/>
                <a:ea typeface="Times New Roman"/>
                <a:cs typeface="B Titr" pitchFamily="2" charset="-78"/>
              </a:rPr>
              <a:t>یبوست</a:t>
            </a:r>
            <a:r>
              <a:rPr lang="en-US" sz="2800" b="1" dirty="0" smtClean="0">
                <a:solidFill>
                  <a:srgbClr val="FF0000"/>
                </a:solidFill>
                <a:latin typeface="Cambria"/>
                <a:ea typeface="Times New Roman"/>
                <a:cs typeface="B Titr" pitchFamily="2" charset="-78"/>
              </a:rPr>
              <a:t>  </a:t>
            </a:r>
            <a:r>
              <a:rPr lang="en-US" sz="1400" b="1" dirty="0" smtClean="0">
                <a:solidFill>
                  <a:srgbClr val="FF0000"/>
                </a:solidFill>
                <a:latin typeface="Cambria"/>
                <a:ea typeface="Times New Roman"/>
                <a:cs typeface="B Titr" pitchFamily="2" charset="-78"/>
              </a:rPr>
              <a:t> -</a:t>
            </a:r>
            <a:r>
              <a:rPr lang="fa-IR" sz="1400" b="1" dirty="0" smtClean="0">
                <a:solidFill>
                  <a:srgbClr val="FF0000"/>
                </a:solidFill>
                <a:latin typeface="Cambria"/>
                <a:ea typeface="Times New Roman"/>
                <a:cs typeface="B Titr" pitchFamily="2" charset="-78"/>
              </a:rPr>
              <a:t>تغییرات هورمونی </a:t>
            </a:r>
            <a:r>
              <a:rPr lang="en-US" sz="1400" b="1" dirty="0" smtClean="0">
                <a:solidFill>
                  <a:srgbClr val="FF0000"/>
                </a:solidFill>
                <a:latin typeface="Cambria"/>
                <a:ea typeface="Times New Roman"/>
                <a:cs typeface="B Titr" pitchFamily="2" charset="-78"/>
              </a:rPr>
              <a:t>  </a:t>
            </a:r>
            <a:r>
              <a:rPr lang="fa-IR" sz="1400" b="1" dirty="0" smtClean="0">
                <a:solidFill>
                  <a:srgbClr val="FF0000"/>
                </a:solidFill>
                <a:latin typeface="Cambria"/>
                <a:ea typeface="Times New Roman"/>
                <a:cs typeface="B Titr" pitchFamily="2" charset="-78"/>
              </a:rPr>
              <a:t>و فشار ناشی از بزرگ شدن رحم به روده بویژه در اواخر بارداری سبب کاهش حرکات </a:t>
            </a:r>
            <a:r>
              <a:rPr lang="en-US" sz="1400" b="1" dirty="0" smtClean="0">
                <a:solidFill>
                  <a:srgbClr val="FF0000"/>
                </a:solidFill>
                <a:latin typeface="Cambria"/>
                <a:ea typeface="Times New Roman"/>
                <a:cs typeface="B Titr" pitchFamily="2" charset="-78"/>
              </a:rPr>
              <a:t> </a:t>
            </a:r>
            <a:r>
              <a:rPr lang="fa-IR" sz="1400" b="1" dirty="0" smtClean="0">
                <a:solidFill>
                  <a:srgbClr val="FF0000"/>
                </a:solidFill>
                <a:latin typeface="Cambria"/>
                <a:ea typeface="Times New Roman"/>
                <a:cs typeface="B Titr" pitchFamily="2" charset="-78"/>
              </a:rPr>
              <a:t> دستگاه گوارش و اشکال در اجابت مزاج  می شود.</a:t>
            </a:r>
            <a:r>
              <a:rPr lang="en-US" sz="3200" dirty="0">
                <a:latin typeface="Calibri"/>
                <a:ea typeface="Calibri"/>
                <a:cs typeface="Arial"/>
              </a:rPr>
              <a:t/>
            </a:r>
            <a:br>
              <a:rPr lang="en-US" sz="3200" dirty="0">
                <a:latin typeface="Calibri"/>
                <a:ea typeface="Calibri"/>
                <a:cs typeface="Arial"/>
              </a:rPr>
            </a:br>
            <a:endParaRPr lang="fa-IR" sz="3600" dirty="0"/>
          </a:p>
        </p:txBody>
      </p:sp>
      <p:sp>
        <p:nvSpPr>
          <p:cNvPr id="3" name="Content Placeholder 2"/>
          <p:cNvSpPr>
            <a:spLocks noGrp="1"/>
          </p:cNvSpPr>
          <p:nvPr>
            <p:ph idx="1"/>
          </p:nvPr>
        </p:nvSpPr>
        <p:spPr/>
        <p:txBody>
          <a:bodyPr/>
          <a:lstStyle/>
          <a:p>
            <a:pPr marL="114300" indent="0" algn="just">
              <a:lnSpc>
                <a:spcPct val="115000"/>
              </a:lnSpc>
              <a:buNone/>
            </a:pPr>
            <a:r>
              <a:rPr lang="fa-IR" b="1" dirty="0">
                <a:solidFill>
                  <a:srgbClr val="00B050"/>
                </a:solidFill>
                <a:latin typeface="Calibri"/>
                <a:ea typeface="Calibri"/>
                <a:cs typeface="B Nazanin"/>
              </a:rPr>
              <a:t>توصيه‌هاي براي پيشگيري و  يا رفع يبوست:</a:t>
            </a:r>
            <a:endParaRPr lang="en-US" sz="2000" dirty="0">
              <a:solidFill>
                <a:srgbClr val="00B050"/>
              </a:solidFill>
              <a:latin typeface="Calibri"/>
              <a:ea typeface="Calibri"/>
              <a:cs typeface="Arial"/>
            </a:endParaRPr>
          </a:p>
          <a:p>
            <a:pPr algn="just">
              <a:lnSpc>
                <a:spcPct val="115000"/>
              </a:lnSpc>
            </a:pPr>
            <a:r>
              <a:rPr lang="fa-IR" dirty="0">
                <a:latin typeface="Calibri"/>
                <a:ea typeface="Calibri"/>
                <a:cs typeface="B Nazanin"/>
              </a:rPr>
              <a:t>افزایش دریافت مایعات به خصوص همراه با مکمل آهن و يا داروي اوندانسترون</a:t>
            </a:r>
            <a:endParaRPr lang="en-US" dirty="0">
              <a:latin typeface="Calibri"/>
              <a:ea typeface="Calibri"/>
              <a:cs typeface="Arial"/>
            </a:endParaRPr>
          </a:p>
          <a:p>
            <a:pPr algn="just">
              <a:lnSpc>
                <a:spcPct val="115000"/>
              </a:lnSpc>
            </a:pPr>
            <a:r>
              <a:rPr lang="fa-IR" dirty="0">
                <a:latin typeface="Calibri"/>
                <a:ea typeface="Calibri"/>
                <a:cs typeface="B Nazanin"/>
              </a:rPr>
              <a:t>مصرف مداوم سبزی‌ها و میوه‌های تازه </a:t>
            </a:r>
            <a:endParaRPr lang="en-US" dirty="0">
              <a:latin typeface="Calibri"/>
              <a:ea typeface="Calibri"/>
              <a:cs typeface="Arial"/>
            </a:endParaRPr>
          </a:p>
          <a:p>
            <a:pPr algn="just">
              <a:lnSpc>
                <a:spcPct val="115000"/>
              </a:lnSpc>
            </a:pPr>
            <a:r>
              <a:rPr lang="fa-IR" dirty="0">
                <a:latin typeface="Calibri"/>
                <a:ea typeface="Calibri"/>
                <a:cs typeface="B Nazanin"/>
              </a:rPr>
              <a:t> افزایش فعالیت بدنی و </a:t>
            </a:r>
            <a:r>
              <a:rPr lang="fa-IR" b="1" dirty="0">
                <a:solidFill>
                  <a:srgbClr val="FF0000"/>
                </a:solidFill>
                <a:latin typeface="Calibri"/>
                <a:ea typeface="Calibri"/>
                <a:cs typeface="B Nazanin"/>
              </a:rPr>
              <a:t>قدم زدن </a:t>
            </a:r>
            <a:r>
              <a:rPr lang="fa-IR" dirty="0">
                <a:latin typeface="Calibri"/>
                <a:ea typeface="Calibri"/>
                <a:cs typeface="B Nazanin"/>
              </a:rPr>
              <a:t>روزانه بصورت منظم و مداوم  </a:t>
            </a:r>
            <a:endParaRPr lang="en-US" dirty="0">
              <a:latin typeface="Calibri"/>
              <a:ea typeface="Calibri"/>
              <a:cs typeface="Arial"/>
            </a:endParaRPr>
          </a:p>
          <a:p>
            <a:r>
              <a:rPr lang="fa-IR" dirty="0">
                <a:latin typeface="Calibri"/>
                <a:ea typeface="Calibri"/>
                <a:cs typeface="B Nazanin"/>
              </a:rPr>
              <a:t>مصرف غذاهای ملین طبیعی مانند غلات کامل و حبوبات، میوه‌ها و سبزی‌های فیبر دار و میوه‌های خشک بخصوص آلو و انجیر </a:t>
            </a:r>
            <a:endParaRPr lang="fa-IR" dirty="0"/>
          </a:p>
        </p:txBody>
      </p:sp>
    </p:spTree>
    <p:extLst>
      <p:ext uri="{BB962C8B-B14F-4D97-AF65-F5344CB8AC3E}">
        <p14:creationId xmlns:p14="http://schemas.microsoft.com/office/powerpoint/2010/main" val="3254081928"/>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lgn="just">
              <a:spcBef>
                <a:spcPts val="1200"/>
              </a:spcBef>
              <a:spcAft>
                <a:spcPts val="300"/>
              </a:spcAft>
              <a:buFont typeface="Wingdings" pitchFamily="2" charset="2"/>
              <a:buChar char="Ø"/>
            </a:pPr>
            <a:r>
              <a:rPr lang="fa-IR" sz="2400" b="1" dirty="0">
                <a:solidFill>
                  <a:srgbClr val="FF0000"/>
                </a:solidFill>
                <a:latin typeface="Arial"/>
                <a:ea typeface="Times New Roman"/>
                <a:cs typeface="B Titr" pitchFamily="2" charset="-78"/>
              </a:rPr>
              <a:t>پره اکلامپسی </a:t>
            </a:r>
            <a:r>
              <a:rPr lang="fa-IR" sz="2400" b="1" dirty="0" smtClean="0">
                <a:solidFill>
                  <a:srgbClr val="FF0000"/>
                </a:solidFill>
                <a:latin typeface="Arial"/>
                <a:ea typeface="Times New Roman"/>
                <a:cs typeface="B Titr" pitchFamily="2" charset="-78"/>
              </a:rPr>
              <a:t> </a:t>
            </a:r>
            <a:r>
              <a:rPr lang="fa-IR" sz="1200" b="1" dirty="0" smtClean="0">
                <a:solidFill>
                  <a:srgbClr val="FF0000"/>
                </a:solidFill>
                <a:latin typeface="Arial"/>
                <a:ea typeface="Times New Roman"/>
                <a:cs typeface="B Titr" pitchFamily="2" charset="-78"/>
              </a:rPr>
              <a:t>- علایم ادم ، پروتیئنوری و پر فشاری خون بعد از هفته 20 بارداری اتفاق می افتد</a:t>
            </a:r>
            <a:r>
              <a:rPr lang="fa-IR" sz="2400" b="1" dirty="0" smtClean="0">
                <a:solidFill>
                  <a:srgbClr val="FF0000"/>
                </a:solidFill>
                <a:latin typeface="Arial"/>
                <a:ea typeface="Times New Roman"/>
                <a:cs typeface="B Titr" pitchFamily="2" charset="-78"/>
              </a:rPr>
              <a:t>و </a:t>
            </a:r>
            <a:r>
              <a:rPr lang="fa-IR" sz="2400" b="1" dirty="0">
                <a:solidFill>
                  <a:srgbClr val="FF0000"/>
                </a:solidFill>
                <a:latin typeface="Arial"/>
                <a:ea typeface="Times New Roman"/>
                <a:cs typeface="B Titr" pitchFamily="2" charset="-78"/>
              </a:rPr>
              <a:t>اکلامپسی  </a:t>
            </a:r>
            <a:r>
              <a:rPr lang="fa-IR" sz="1200" b="1" dirty="0" smtClean="0">
                <a:solidFill>
                  <a:srgbClr val="FF0000"/>
                </a:solidFill>
                <a:latin typeface="Arial"/>
                <a:ea typeface="Times New Roman"/>
                <a:cs typeface="B Titr" pitchFamily="2" charset="-78"/>
              </a:rPr>
              <a:t>همراه با تشنج است – در 7% بارداری ها اتفاق می افتد</a:t>
            </a:r>
            <a:endParaRPr lang="en-US" sz="1200" b="1" dirty="0">
              <a:solidFill>
                <a:srgbClr val="FF0000"/>
              </a:solidFill>
              <a:effectLst/>
              <a:latin typeface="Arial"/>
              <a:ea typeface="Times New Roman"/>
              <a:cs typeface="B Titr" pitchFamily="2" charset="-78"/>
            </a:endParaRPr>
          </a:p>
        </p:txBody>
      </p:sp>
      <p:sp>
        <p:nvSpPr>
          <p:cNvPr id="3" name="Content Placeholder 2"/>
          <p:cNvSpPr>
            <a:spLocks noGrp="1"/>
          </p:cNvSpPr>
          <p:nvPr>
            <p:ph idx="1"/>
          </p:nvPr>
        </p:nvSpPr>
        <p:spPr>
          <a:xfrm>
            <a:off x="457200" y="1752600"/>
            <a:ext cx="8229600" cy="4772744"/>
          </a:xfrm>
        </p:spPr>
        <p:txBody>
          <a:bodyPr>
            <a:normAutofit/>
          </a:bodyPr>
          <a:lstStyle/>
          <a:p>
            <a:pPr algn="just"/>
            <a:r>
              <a:rPr lang="fa-IR" dirty="0" smtClean="0">
                <a:cs typeface="B Mitra" pitchFamily="2" charset="-78"/>
              </a:rPr>
              <a:t>اكلامپسي </a:t>
            </a:r>
            <a:r>
              <a:rPr lang="fa-IR" dirty="0">
                <a:cs typeface="B Mitra" pitchFamily="2" charset="-78"/>
              </a:rPr>
              <a:t>و پره اكلامپسي در 7درصد  بارداری‌ها بروز می‌کند و در صورت تشخيص بايد بستري، درمان و در مواردي ختم بارداري انجام شود. توصيه‌هاي تغذيه‌اي به صورت مكمل با درمان دارويي و يا بستري و درمان فرد در بيمارستان مفيد است و به تنهايي نمي‌تواند موجب پيشگيري يا درمان اين عارضه شود. </a:t>
            </a:r>
            <a:r>
              <a:rPr lang="fa-IR" b="1" dirty="0">
                <a:solidFill>
                  <a:srgbClr val="FF0000"/>
                </a:solidFill>
                <a:cs typeface="B Mitra" pitchFamily="2" charset="-78"/>
              </a:rPr>
              <a:t>توصیه‌های تغذیه‌ای شامل تجويز ويتامين</a:t>
            </a:r>
            <a:r>
              <a:rPr lang="en-US" b="1" dirty="0">
                <a:solidFill>
                  <a:srgbClr val="FF0000"/>
                </a:solidFill>
                <a:cs typeface="B Mitra" pitchFamily="2" charset="-78"/>
              </a:rPr>
              <a:t>E، </a:t>
            </a:r>
            <a:r>
              <a:rPr lang="fa-IR" b="1" dirty="0">
                <a:solidFill>
                  <a:srgbClr val="FF0000"/>
                </a:solidFill>
                <a:cs typeface="B Mitra" pitchFamily="2" charset="-78"/>
              </a:rPr>
              <a:t>مصرف کافی کلسیم، </a:t>
            </a:r>
            <a:r>
              <a:rPr lang="fa-IR" b="1" dirty="0" smtClean="0">
                <a:solidFill>
                  <a:srgbClr val="FF0000"/>
                </a:solidFill>
                <a:cs typeface="B Mitra" pitchFamily="2" charset="-78"/>
              </a:rPr>
              <a:t>پروتئین و </a:t>
            </a:r>
            <a:r>
              <a:rPr lang="fa-IR" b="1" dirty="0">
                <a:solidFill>
                  <a:srgbClr val="FF0000"/>
                </a:solidFill>
                <a:cs typeface="B Mitra" pitchFamily="2" charset="-78"/>
              </a:rPr>
              <a:t>پتاسیم، مصرف غذاي پرپروتئين و استفاده از منابع غذایی اسیدهای چرب ضروری اسید لینولئیک و آراشیدونیک مي‌باشد.</a:t>
            </a:r>
          </a:p>
          <a:p>
            <a:pPr marL="114300" indent="0" algn="just">
              <a:buNone/>
            </a:pPr>
            <a:endParaRPr lang="fa-IR" dirty="0">
              <a:cs typeface="B Mitra" pitchFamily="2" charset="-78"/>
            </a:endParaRPr>
          </a:p>
          <a:p>
            <a:pPr algn="just"/>
            <a:r>
              <a:rPr lang="fa-IR" dirty="0" smtClean="0">
                <a:cs typeface="B Mitra" pitchFamily="2" charset="-78"/>
              </a:rPr>
              <a:t>فشارخون </a:t>
            </a:r>
            <a:r>
              <a:rPr lang="fa-IR" dirty="0">
                <a:cs typeface="B Mitra" pitchFamily="2" charset="-78"/>
              </a:rPr>
              <a:t>ناشي از پره اكلامپسي و اكلامپسي نيازمند دارو درماني و بستري در بيمارستان است و با توصيه‌هاي تغذيه‌اي بهبود نمي‌يابد.</a:t>
            </a:r>
          </a:p>
          <a:p>
            <a:pPr algn="just"/>
            <a:r>
              <a:rPr lang="fa-IR" dirty="0" smtClean="0">
                <a:cs typeface="B Mitra" pitchFamily="2" charset="-78"/>
              </a:rPr>
              <a:t>محدوديت </a:t>
            </a:r>
            <a:r>
              <a:rPr lang="fa-IR" dirty="0">
                <a:cs typeface="B Mitra" pitchFamily="2" charset="-78"/>
              </a:rPr>
              <a:t>شديد مصرف نمك در پره اكلامپسي و اكلامپس توصيه نمي‌شود.</a:t>
            </a:r>
          </a:p>
          <a:p>
            <a:endParaRPr lang="fa-IR" dirty="0"/>
          </a:p>
        </p:txBody>
      </p:sp>
    </p:spTree>
    <p:extLst>
      <p:ext uri="{BB962C8B-B14F-4D97-AF65-F5344CB8AC3E}">
        <p14:creationId xmlns:p14="http://schemas.microsoft.com/office/powerpoint/2010/main" val="3288979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indent="-342900" algn="r">
              <a:lnSpc>
                <a:spcPct val="115000"/>
              </a:lnSpc>
              <a:buFont typeface="Wingdings" pitchFamily="2" charset="2"/>
              <a:buChar char="Ø"/>
            </a:pPr>
            <a:r>
              <a:rPr lang="fa-IR" sz="2000" b="1" dirty="0" smtClean="0">
                <a:solidFill>
                  <a:srgbClr val="FF0000"/>
                </a:solidFill>
                <a:latin typeface="Cambria"/>
                <a:ea typeface="Times New Roman"/>
                <a:cs typeface="B Titr" pitchFamily="2" charset="-78"/>
              </a:rPr>
              <a:t>فشارخون بارداری </a:t>
            </a:r>
            <a:r>
              <a:rPr lang="fa-IR" sz="1400" b="1" dirty="0" smtClean="0">
                <a:solidFill>
                  <a:srgbClr val="FF0000"/>
                </a:solidFill>
                <a:latin typeface="Cambria"/>
                <a:ea typeface="Times New Roman"/>
                <a:cs typeface="B Titr" pitchFamily="2" charset="-78"/>
              </a:rPr>
              <a:t>- افزایش فشارخون بدون ادم و پروتیئنوری که از قبل از بارداری وجود داشته </a:t>
            </a:r>
            <a:r>
              <a:rPr lang="en-US" sz="2000" dirty="0">
                <a:solidFill>
                  <a:srgbClr val="FF0000"/>
                </a:solidFill>
                <a:latin typeface="Calibri"/>
                <a:ea typeface="Calibri"/>
                <a:cs typeface="B Titr" pitchFamily="2" charset="-78"/>
              </a:rPr>
              <a:t/>
            </a:r>
            <a:br>
              <a:rPr lang="en-US" sz="2000" dirty="0">
                <a:solidFill>
                  <a:srgbClr val="FF0000"/>
                </a:solidFill>
                <a:latin typeface="Calibri"/>
                <a:ea typeface="Calibri"/>
                <a:cs typeface="B Titr" pitchFamily="2" charset="-78"/>
              </a:rPr>
            </a:br>
            <a:endParaRPr lang="fa-IR" sz="2000" dirty="0">
              <a:solidFill>
                <a:srgbClr val="FF0000"/>
              </a:solidFill>
              <a:cs typeface="B Titr" pitchFamily="2" charset="-78"/>
            </a:endParaRPr>
          </a:p>
        </p:txBody>
      </p:sp>
      <p:sp>
        <p:nvSpPr>
          <p:cNvPr id="3" name="Content Placeholder 2"/>
          <p:cNvSpPr>
            <a:spLocks noGrp="1"/>
          </p:cNvSpPr>
          <p:nvPr>
            <p:ph idx="1"/>
          </p:nvPr>
        </p:nvSpPr>
        <p:spPr>
          <a:xfrm>
            <a:off x="539552" y="1752600"/>
            <a:ext cx="8147248" cy="4772744"/>
          </a:xfrm>
        </p:spPr>
        <p:txBody>
          <a:bodyPr/>
          <a:lstStyle/>
          <a:p>
            <a:pPr marL="114300" indent="0" algn="just">
              <a:lnSpc>
                <a:spcPct val="115000"/>
              </a:lnSpc>
              <a:buNone/>
            </a:pPr>
            <a:r>
              <a:rPr lang="fa-IR" b="1" dirty="0" smtClean="0">
                <a:latin typeface="Calibri"/>
                <a:ea typeface="Calibri"/>
                <a:cs typeface="B Nazanin"/>
              </a:rPr>
              <a:t>اضافه وزن و چاقی از مهمترین عوامل موثر بر ایجاد فشارخون بارداری است </a:t>
            </a:r>
          </a:p>
          <a:p>
            <a:pPr marL="114300" indent="0" algn="just">
              <a:lnSpc>
                <a:spcPct val="115000"/>
              </a:lnSpc>
              <a:buNone/>
            </a:pPr>
            <a:r>
              <a:rPr lang="fa-IR" b="1" dirty="0" smtClean="0">
                <a:latin typeface="Calibri"/>
                <a:ea typeface="Calibri"/>
                <a:cs typeface="B Nazanin"/>
              </a:rPr>
              <a:t>توصیه های تغذیه ای همزمان با درمان دارویی و ورزش مفید است </a:t>
            </a:r>
          </a:p>
          <a:p>
            <a:pPr marL="114300" indent="0" algn="just">
              <a:lnSpc>
                <a:spcPct val="115000"/>
              </a:lnSpc>
              <a:buNone/>
            </a:pPr>
            <a:r>
              <a:rPr lang="fa-IR" b="1" dirty="0" smtClean="0">
                <a:latin typeface="Calibri"/>
                <a:ea typeface="Calibri"/>
                <a:cs typeface="B Nazanin"/>
              </a:rPr>
              <a:t>توصیه‌های </a:t>
            </a:r>
            <a:r>
              <a:rPr lang="fa-IR" b="1" dirty="0">
                <a:latin typeface="Calibri"/>
                <a:ea typeface="Calibri"/>
                <a:cs typeface="B Nazanin"/>
              </a:rPr>
              <a:t>تغذیه‌ای شامل </a:t>
            </a:r>
            <a:r>
              <a:rPr lang="fa-IR" b="1" dirty="0" smtClean="0">
                <a:latin typeface="Calibri"/>
                <a:ea typeface="Calibri"/>
                <a:cs typeface="B Nazanin"/>
              </a:rPr>
              <a:t>موارد </a:t>
            </a:r>
            <a:r>
              <a:rPr lang="fa-IR" b="1" dirty="0">
                <a:latin typeface="Calibri"/>
                <a:ea typeface="Calibri"/>
                <a:cs typeface="B Nazanin"/>
              </a:rPr>
              <a:t>زير است:</a:t>
            </a:r>
            <a:endParaRPr lang="en-US" sz="2000" dirty="0">
              <a:latin typeface="Calibri"/>
              <a:ea typeface="Calibri"/>
              <a:cs typeface="Arial"/>
            </a:endParaRPr>
          </a:p>
          <a:p>
            <a:pPr lvl="0" indent="-342900" algn="just">
              <a:lnSpc>
                <a:spcPct val="115000"/>
              </a:lnSpc>
              <a:buFont typeface="Symbol"/>
              <a:buChar char=""/>
            </a:pPr>
            <a:r>
              <a:rPr lang="fa-IR" dirty="0">
                <a:latin typeface="Calibri"/>
                <a:ea typeface="Calibri"/>
                <a:cs typeface="B Nazanin"/>
              </a:rPr>
              <a:t>تنظیم کالری مورد نیاز با مشاوره کارشناس تغذیه</a:t>
            </a:r>
            <a:endParaRPr lang="en-US" sz="2000" dirty="0">
              <a:latin typeface="Calibri"/>
              <a:ea typeface="Calibri"/>
              <a:cs typeface="Arial"/>
            </a:endParaRPr>
          </a:p>
          <a:p>
            <a:pPr lvl="0" indent="-342900" algn="just">
              <a:lnSpc>
                <a:spcPct val="115000"/>
              </a:lnSpc>
              <a:buFont typeface="Symbol"/>
              <a:buChar char=""/>
            </a:pPr>
            <a:r>
              <a:rPr lang="fa-IR" dirty="0">
                <a:latin typeface="Calibri"/>
                <a:ea typeface="Calibri"/>
                <a:cs typeface="B Nazanin"/>
              </a:rPr>
              <a:t>افزایش مصرف سبزی‌ها و میوه‌ها و کاهش مصرف قندهای ساده</a:t>
            </a:r>
            <a:endParaRPr lang="en-US" sz="2000" dirty="0">
              <a:latin typeface="Calibri"/>
              <a:ea typeface="Calibri"/>
              <a:cs typeface="Arial"/>
            </a:endParaRPr>
          </a:p>
          <a:p>
            <a:pPr lvl="0" indent="-342900" algn="just">
              <a:lnSpc>
                <a:spcPct val="115000"/>
              </a:lnSpc>
              <a:buFont typeface="Symbol"/>
              <a:buChar char=""/>
            </a:pPr>
            <a:r>
              <a:rPr lang="fa-IR" dirty="0">
                <a:latin typeface="Calibri"/>
                <a:ea typeface="Calibri"/>
                <a:cs typeface="B Nazanin"/>
              </a:rPr>
              <a:t>محدوديت مصرف نمك</a:t>
            </a:r>
            <a:endParaRPr lang="en-US" sz="2000" dirty="0">
              <a:latin typeface="Calibri"/>
              <a:ea typeface="Calibri"/>
              <a:cs typeface="Arial"/>
            </a:endParaRPr>
          </a:p>
          <a:p>
            <a:pPr marL="114300" indent="0">
              <a:buNone/>
            </a:pPr>
            <a:endParaRPr lang="fa-IR" dirty="0"/>
          </a:p>
        </p:txBody>
      </p:sp>
    </p:spTree>
    <p:extLst>
      <p:ext uri="{BB962C8B-B14F-4D97-AF65-F5344CB8AC3E}">
        <p14:creationId xmlns:p14="http://schemas.microsoft.com/office/powerpoint/2010/main" val="53587410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algn="r">
              <a:lnSpc>
                <a:spcPct val="115000"/>
              </a:lnSpc>
              <a:spcAft>
                <a:spcPts val="1000"/>
              </a:spcAft>
              <a:buFont typeface="Wingdings" pitchFamily="2" charset="2"/>
              <a:buChar char="Ø"/>
            </a:pPr>
            <a:r>
              <a:rPr lang="fa-IR" sz="2400" b="1" dirty="0">
                <a:solidFill>
                  <a:srgbClr val="FF0000"/>
                </a:solidFill>
                <a:latin typeface="Cambria"/>
                <a:ea typeface="Times New Roman"/>
                <a:cs typeface="B Titr" pitchFamily="2" charset="-78"/>
              </a:rPr>
              <a:t>آنمی فقر آهن </a:t>
            </a:r>
            <a:r>
              <a:rPr lang="en-US" sz="1200" b="1" dirty="0" smtClean="0">
                <a:solidFill>
                  <a:srgbClr val="FF0000"/>
                </a:solidFill>
                <a:latin typeface="Cambria"/>
                <a:ea typeface="Times New Roman"/>
                <a:cs typeface="B Titr" pitchFamily="2" charset="-78"/>
              </a:rPr>
              <a:t>–</a:t>
            </a:r>
            <a:r>
              <a:rPr lang="fa-IR" sz="1200" b="1" dirty="0" smtClean="0">
                <a:solidFill>
                  <a:srgbClr val="FF0000"/>
                </a:solidFill>
                <a:latin typeface="Cambria"/>
                <a:ea typeface="Times New Roman"/>
                <a:cs typeface="B Titr" pitchFamily="2" charset="-78"/>
              </a:rPr>
              <a:t> مصرف ناکافی منابع غذایی آهن ، سابقه خونریزی شدید در قاعدگی و یا بارداری های قبلی ، تعداد زیاد بارداری و بارداری مجدد با فاصله کمتر از 3 سال  </a:t>
            </a:r>
            <a:r>
              <a:rPr lang="en-US" sz="2400" dirty="0">
                <a:solidFill>
                  <a:srgbClr val="FF0000"/>
                </a:solidFill>
                <a:latin typeface="Calibri"/>
                <a:ea typeface="Calibri"/>
                <a:cs typeface="B Titr" pitchFamily="2" charset="-78"/>
              </a:rPr>
              <a:t/>
            </a:r>
            <a:br>
              <a:rPr lang="en-US" sz="2400" dirty="0">
                <a:solidFill>
                  <a:srgbClr val="FF0000"/>
                </a:solidFill>
                <a:latin typeface="Calibri"/>
                <a:ea typeface="Calibri"/>
                <a:cs typeface="B Titr" pitchFamily="2" charset="-78"/>
              </a:rPr>
            </a:br>
            <a:endParaRPr lang="fa-IR" sz="2400" dirty="0">
              <a:solidFill>
                <a:srgbClr val="FF0000"/>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0859306"/>
              </p:ext>
            </p:extLst>
          </p:nvPr>
        </p:nvGraphicFramePr>
        <p:xfrm>
          <a:off x="467544" y="1844824"/>
          <a:ext cx="8157592" cy="4536504"/>
        </p:xfrm>
        <a:graphic>
          <a:graphicData uri="http://schemas.openxmlformats.org/drawingml/2006/table">
            <a:tbl>
              <a:tblPr rtl="1" firstRow="1" firstCol="1" bandRow="1"/>
              <a:tblGrid>
                <a:gridCol w="8157592"/>
              </a:tblGrid>
              <a:tr h="567064">
                <a:tc>
                  <a:txBody>
                    <a:bodyPr/>
                    <a:lstStyle/>
                    <a:p>
                      <a:pPr algn="ctr" rtl="1">
                        <a:lnSpc>
                          <a:spcPct val="115000"/>
                        </a:lnSpc>
                        <a:spcAft>
                          <a:spcPts val="0"/>
                        </a:spcAft>
                      </a:pPr>
                      <a:r>
                        <a:rPr lang="fa-IR" sz="2000" dirty="0">
                          <a:effectLst/>
                          <a:latin typeface="Calibri"/>
                          <a:ea typeface="Calibri"/>
                          <a:cs typeface="B Titr" pitchFamily="2" charset="-78"/>
                        </a:rPr>
                        <a:t>توصیه‌های تغذیه‌ای در پیشگیری و درمان  کم خونی</a:t>
                      </a:r>
                      <a:endParaRPr lang="en-US" sz="20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969440">
                <a:tc>
                  <a:txBody>
                    <a:bodyPr/>
                    <a:lstStyle/>
                    <a:p>
                      <a:pPr marL="342900" lvl="0" indent="-342900" algn="just" rtl="1">
                        <a:lnSpc>
                          <a:spcPct val="115000"/>
                        </a:lnSpc>
                        <a:spcAft>
                          <a:spcPts val="0"/>
                        </a:spcAft>
                        <a:buFont typeface="Wingdings"/>
                        <a:buChar char=""/>
                      </a:pPr>
                      <a:r>
                        <a:rPr lang="fa-IR" sz="2000" dirty="0">
                          <a:effectLst/>
                          <a:latin typeface="Calibri"/>
                          <a:ea typeface="Calibri"/>
                          <a:cs typeface="B Mitra" pitchFamily="2" charset="-78"/>
                        </a:rPr>
                        <a:t>منابع غذایی حاوی آهن مثل گوشت، مرغ، ماهی، جگر، حبوبات و سبزی‌های سبز تیره مثل جعفری در برنامه غذایی روزانه مصرف شود.</a:t>
                      </a:r>
                      <a:endParaRPr lang="en-US" sz="2000" dirty="0">
                        <a:effectLst/>
                        <a:latin typeface="Calibri"/>
                        <a:ea typeface="Calibri"/>
                        <a:cs typeface="B Mitra" pitchFamily="2" charset="-78"/>
                      </a:endParaRPr>
                    </a:p>
                    <a:p>
                      <a:pPr marL="342900" lvl="0" indent="-342900" algn="just" rtl="1">
                        <a:lnSpc>
                          <a:spcPct val="115000"/>
                        </a:lnSpc>
                        <a:spcAft>
                          <a:spcPts val="0"/>
                        </a:spcAft>
                        <a:buFont typeface="Wingdings"/>
                        <a:buChar char=""/>
                      </a:pPr>
                      <a:r>
                        <a:rPr lang="fa-IR" sz="2000" dirty="0">
                          <a:effectLst/>
                          <a:latin typeface="Calibri"/>
                          <a:ea typeface="Calibri"/>
                          <a:cs typeface="B Mitra" pitchFamily="2" charset="-78"/>
                        </a:rPr>
                        <a:t>از انواع مغزها مثل گردو، بادام، پسته ، فندق و انواع خشکبار مثل برگه‌ها، توت خشک، کشمش و خرما که منابع خوبی از آهن هستند به عنوان میان وعده استفاده شود.</a:t>
                      </a:r>
                      <a:endParaRPr lang="en-US" sz="2000" dirty="0">
                        <a:effectLst/>
                        <a:latin typeface="Calibri"/>
                        <a:ea typeface="Calibri"/>
                        <a:cs typeface="B Mitra" pitchFamily="2" charset="-78"/>
                      </a:endParaRPr>
                    </a:p>
                    <a:p>
                      <a:pPr marL="342900" lvl="0" indent="-342900" algn="just" rtl="1">
                        <a:lnSpc>
                          <a:spcPct val="115000"/>
                        </a:lnSpc>
                        <a:spcAft>
                          <a:spcPts val="0"/>
                        </a:spcAft>
                        <a:buFont typeface="Wingdings"/>
                        <a:buChar char=""/>
                      </a:pPr>
                      <a:r>
                        <a:rPr lang="fa-IR" sz="2000" dirty="0">
                          <a:effectLst/>
                          <a:latin typeface="Calibri"/>
                          <a:ea typeface="Calibri"/>
                          <a:cs typeface="B Mitra" pitchFamily="2" charset="-78"/>
                        </a:rPr>
                        <a:t>منابع غذایی ویتامین </a:t>
                      </a:r>
                      <a:r>
                        <a:rPr lang="en-US" sz="2000" dirty="0">
                          <a:effectLst/>
                          <a:latin typeface="Calibri"/>
                          <a:ea typeface="Calibri"/>
                          <a:cs typeface="B Mitra" pitchFamily="2" charset="-78"/>
                        </a:rPr>
                        <a:t>C</a:t>
                      </a:r>
                      <a:r>
                        <a:rPr lang="fa-IR" sz="2000" dirty="0">
                          <a:effectLst/>
                          <a:latin typeface="Calibri"/>
                          <a:ea typeface="Calibri"/>
                          <a:cs typeface="B Mitra" pitchFamily="2" charset="-78"/>
                        </a:rPr>
                        <a:t> مثل سبزی‌های تازه و سالاد (شامل گوجه فرنگی، کلم، گل کلم، فلفل  دلمه‌ای) و هم چنین چاشنی‌هایی مثل آب لیمو و آب نارنج تازه که جذب آهن را افزایش می‌دهند به همراه غذا مصرف شود.</a:t>
                      </a:r>
                      <a:endParaRPr lang="en-US" sz="2000" dirty="0">
                        <a:effectLst/>
                        <a:latin typeface="Calibri"/>
                        <a:ea typeface="Calibri"/>
                        <a:cs typeface="B Mitra" pitchFamily="2" charset="-78"/>
                      </a:endParaRPr>
                    </a:p>
                    <a:p>
                      <a:pPr marL="342900" lvl="0" indent="-342900" algn="just" rtl="1">
                        <a:lnSpc>
                          <a:spcPct val="115000"/>
                        </a:lnSpc>
                        <a:spcAft>
                          <a:spcPts val="0"/>
                        </a:spcAft>
                        <a:buFont typeface="Wingdings"/>
                        <a:buChar char=""/>
                      </a:pPr>
                      <a:r>
                        <a:rPr lang="fa-IR" sz="2000" dirty="0">
                          <a:effectLst/>
                          <a:latin typeface="Calibri"/>
                          <a:ea typeface="Calibri"/>
                          <a:cs typeface="B Mitra" pitchFamily="2" charset="-78"/>
                        </a:rPr>
                        <a:t>برای جذب بهتر آهن غذا، از مصرف چای، قهوه و دم کرده‌های گیاهی یک ساعت قبل از غذا و حداقل دو ساعت پس از غذا خودداری گردد هم‌چنین از مصرف چای پررنگ اجتناب شود.</a:t>
                      </a:r>
                      <a:endParaRPr lang="en-US" sz="2000" dirty="0">
                        <a:effectLst/>
                        <a:latin typeface="Calibri"/>
                        <a:ea typeface="Calibri"/>
                        <a:cs typeface="B Mitra" pitchFamily="2" charset="-78"/>
                      </a:endParaRPr>
                    </a:p>
                    <a:p>
                      <a:pPr marL="342900" lvl="0" indent="-342900" algn="just" rtl="1">
                        <a:lnSpc>
                          <a:spcPct val="115000"/>
                        </a:lnSpc>
                        <a:spcAft>
                          <a:spcPts val="0"/>
                        </a:spcAft>
                        <a:buFont typeface="Wingdings"/>
                        <a:buChar char=""/>
                      </a:pPr>
                      <a:r>
                        <a:rPr lang="fa-IR" sz="2000" dirty="0">
                          <a:effectLst/>
                          <a:latin typeface="Calibri"/>
                          <a:ea typeface="Calibri"/>
                          <a:cs typeface="B Mitra" pitchFamily="2" charset="-78"/>
                        </a:rPr>
                        <a:t>برای کاهش اختلالات گوارشی و جذب بهتر آهن، بهترین زمان مصرف قرص آهن پس از غذا و یا شب قبل از خواب است.</a:t>
                      </a:r>
                      <a:endParaRPr lang="en-US" sz="2000" dirty="0">
                        <a:effectLst/>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2426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4" name="Horizontal Scroll 3"/>
          <p:cNvSpPr/>
          <p:nvPr/>
        </p:nvSpPr>
        <p:spPr>
          <a:xfrm rot="20451132">
            <a:off x="179512" y="548680"/>
            <a:ext cx="3960440" cy="1556792"/>
          </a:xfrm>
          <a:prstGeom prst="horizontalScroll">
            <a:avLst/>
          </a:prstGeom>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50000"/>
              </a:lnSpc>
              <a:spcAft>
                <a:spcPts val="1000"/>
              </a:spcAft>
            </a:pPr>
            <a:r>
              <a:rPr lang="fa-IR" sz="3200" b="1" dirty="0">
                <a:ea typeface="Calibri"/>
                <a:cs typeface="B Titr" pitchFamily="2" charset="-78"/>
              </a:rPr>
              <a:t>تغذیه مادران شیرده</a:t>
            </a:r>
            <a:endParaRPr lang="en-US" sz="2800" dirty="0">
              <a:ea typeface="Calibri"/>
              <a:cs typeface="B Titr" pitchFamily="2" charset="-78"/>
            </a:endParaRPr>
          </a:p>
        </p:txBody>
      </p:sp>
    </p:spTree>
    <p:extLst>
      <p:ext uri="{BB962C8B-B14F-4D97-AF65-F5344CB8AC3E}">
        <p14:creationId xmlns:p14="http://schemas.microsoft.com/office/powerpoint/2010/main" val="3210632203"/>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fa-IR" sz="2400" dirty="0" smtClean="0">
                <a:solidFill>
                  <a:srgbClr val="7030A0"/>
                </a:solidFill>
                <a:cs typeface="B Titr" pitchFamily="2" charset="-78"/>
              </a:rPr>
              <a:t>توصیه های تغذیه ای برای خانم های لاغر که </a:t>
            </a:r>
            <a:r>
              <a:rPr lang="en-US" sz="2400" dirty="0" smtClean="0">
                <a:solidFill>
                  <a:srgbClr val="7030A0"/>
                </a:solidFill>
                <a:cs typeface="B Titr" pitchFamily="2" charset="-78"/>
              </a:rPr>
              <a:t>BMI</a:t>
            </a:r>
            <a:r>
              <a:rPr lang="fa-IR" sz="2400" dirty="0" smtClean="0">
                <a:solidFill>
                  <a:srgbClr val="7030A0"/>
                </a:solidFill>
                <a:cs typeface="B Titr" pitchFamily="2" charset="-78"/>
              </a:rPr>
              <a:t> کمتر از 18.5 دارند.</a:t>
            </a:r>
            <a:endParaRPr lang="fa-IR" sz="2400" dirty="0">
              <a:solidFill>
                <a:srgbClr val="7030A0"/>
              </a:solidFill>
              <a:cs typeface="B Titr" pitchFamily="2" charset="-78"/>
            </a:endParaRPr>
          </a:p>
        </p:txBody>
      </p:sp>
      <p:sp>
        <p:nvSpPr>
          <p:cNvPr id="3" name="Content Placeholder 2"/>
          <p:cNvSpPr>
            <a:spLocks noGrp="1"/>
          </p:cNvSpPr>
          <p:nvPr>
            <p:ph idx="1"/>
          </p:nvPr>
        </p:nvSpPr>
        <p:spPr>
          <a:xfrm>
            <a:off x="467544" y="1628800"/>
            <a:ext cx="8229600" cy="5112568"/>
          </a:xfrm>
        </p:spPr>
        <p:txBody>
          <a:bodyPr>
            <a:normAutofit fontScale="92500" lnSpcReduction="10000"/>
          </a:bodyPr>
          <a:lstStyle/>
          <a:p>
            <a:pPr>
              <a:lnSpc>
                <a:spcPct val="160000"/>
              </a:lnSpc>
            </a:pPr>
            <a:r>
              <a:rPr lang="fa-IR" dirty="0" smtClean="0">
                <a:solidFill>
                  <a:schemeClr val="tx1"/>
                </a:solidFill>
                <a:cs typeface="B Mitra" pitchFamily="2" charset="-78"/>
              </a:rPr>
              <a:t>تنوع غذایی را رعایت کرده و از انواع گروه های غذایی اصلی شامل نان و غلات، سبزی ها ، میوه ها، شیر و لبنیات و گروه گوشت،حبوبات، تخم مرغ و مغزها، به میزان توصیه شده استفاده کنند.</a:t>
            </a:r>
          </a:p>
          <a:p>
            <a:pPr>
              <a:lnSpc>
                <a:spcPct val="160000"/>
              </a:lnSpc>
            </a:pPr>
            <a:r>
              <a:rPr lang="fa-IR" dirty="0" smtClean="0">
                <a:solidFill>
                  <a:schemeClr val="tx1"/>
                </a:solidFill>
                <a:cs typeface="B Mitra" pitchFamily="2" charset="-78"/>
              </a:rPr>
              <a:t>در وعده صبحانه از غذاهای پر انرژی مثل عسل، مربا و کره استفاده کنند.</a:t>
            </a:r>
          </a:p>
          <a:p>
            <a:pPr>
              <a:lnSpc>
                <a:spcPct val="160000"/>
              </a:lnSpc>
            </a:pPr>
            <a:r>
              <a:rPr lang="fa-IR" dirty="0" smtClean="0">
                <a:solidFill>
                  <a:schemeClr val="tx1"/>
                </a:solidFill>
                <a:cs typeface="B Mitra" pitchFamily="2" charset="-78"/>
              </a:rPr>
              <a:t>علاوه بر سه وعده اصلی غذایی از 2 یا 3 میان وعده استفاده کنند.</a:t>
            </a:r>
          </a:p>
          <a:p>
            <a:pPr>
              <a:lnSpc>
                <a:spcPct val="160000"/>
              </a:lnSpc>
            </a:pPr>
            <a:r>
              <a:rPr lang="fa-IR" dirty="0" smtClean="0">
                <a:solidFill>
                  <a:schemeClr val="tx1"/>
                </a:solidFill>
                <a:cs typeface="B Mitra" pitchFamily="2" charset="-78"/>
              </a:rPr>
              <a:t>در میان وعده ها از بیسکویت ،شیر، بستنی، کلوچه، نان و پنیر، خرما، سیب زمینی پخته، میوه های تازه و خشک و انواع مغزها استفاده کنند.</a:t>
            </a:r>
          </a:p>
          <a:p>
            <a:pPr>
              <a:lnSpc>
                <a:spcPct val="160000"/>
              </a:lnSpc>
            </a:pPr>
            <a:r>
              <a:rPr lang="fa-IR" dirty="0" smtClean="0">
                <a:solidFill>
                  <a:schemeClr val="tx1"/>
                </a:solidFill>
                <a:cs typeface="B Mitra" pitchFamily="2" charset="-78"/>
              </a:rPr>
              <a:t>از گروه نان و غلات( نان، برنج،ماکارونی) بیشتر استفاده کنند.</a:t>
            </a:r>
          </a:p>
          <a:p>
            <a:pPr>
              <a:lnSpc>
                <a:spcPct val="160000"/>
              </a:lnSpc>
            </a:pPr>
            <a:r>
              <a:rPr lang="fa-IR" dirty="0" smtClean="0">
                <a:solidFill>
                  <a:schemeClr val="tx1"/>
                </a:solidFill>
                <a:cs typeface="B Mitra" pitchFamily="2" charset="-78"/>
              </a:rPr>
              <a:t>سبزی خوردن ، سالاد همراه با روغن زیتون و یا میوه زیتون در کنار غذا مصرف کنند.</a:t>
            </a:r>
          </a:p>
          <a:p>
            <a:pPr>
              <a:lnSpc>
                <a:spcPct val="160000"/>
              </a:lnSpc>
            </a:pPr>
            <a:r>
              <a:rPr lang="fa-IR" dirty="0" smtClean="0">
                <a:solidFill>
                  <a:schemeClr val="tx1"/>
                </a:solidFill>
                <a:cs typeface="B Mitra" pitchFamily="2" charset="-78"/>
              </a:rPr>
              <a:t>جهت تحریک اشتتها ، از انواع چاشنی ها در طبخ غذاها استفاده کنند</a:t>
            </a:r>
            <a:r>
              <a:rPr lang="fa-IR" dirty="0" smtClean="0">
                <a:solidFill>
                  <a:schemeClr val="tx1"/>
                </a:solidFill>
              </a:rPr>
              <a:t>. </a:t>
            </a:r>
            <a:endParaRPr lang="fa-IR" dirty="0">
              <a:solidFill>
                <a:schemeClr val="tx1"/>
              </a:solidFill>
            </a:endParaRPr>
          </a:p>
        </p:txBody>
      </p:sp>
    </p:spTree>
    <p:extLst>
      <p:ext uri="{BB962C8B-B14F-4D97-AF65-F5344CB8AC3E}">
        <p14:creationId xmlns:p14="http://schemas.microsoft.com/office/powerpoint/2010/main" val="2065086302"/>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200"/>
              </a:spcBef>
              <a:spcAft>
                <a:spcPts val="300"/>
              </a:spcAft>
            </a:pPr>
            <a:r>
              <a:rPr lang="fa-IR" sz="2800" b="1" dirty="0">
                <a:solidFill>
                  <a:srgbClr val="00B0F0"/>
                </a:solidFill>
                <a:latin typeface="Arial"/>
                <a:ea typeface="Times New Roman"/>
                <a:cs typeface="B Titr" pitchFamily="2" charset="-78"/>
              </a:rPr>
              <a:t>توجهات تغذیه‌ای خاص در دوران شیردهی</a:t>
            </a:r>
            <a:r>
              <a:rPr lang="en-US" sz="2800" b="1" dirty="0">
                <a:solidFill>
                  <a:srgbClr val="00B0F0"/>
                </a:solidFill>
                <a:latin typeface="Arial"/>
                <a:ea typeface="Times New Roman"/>
                <a:cs typeface="B Titr" pitchFamily="2" charset="-78"/>
              </a:rPr>
              <a:t/>
            </a:r>
            <a:br>
              <a:rPr lang="en-US" sz="2800" b="1" dirty="0">
                <a:solidFill>
                  <a:srgbClr val="00B0F0"/>
                </a:solidFill>
                <a:latin typeface="Arial"/>
                <a:ea typeface="Times New Roman"/>
                <a:cs typeface="B Titr" pitchFamily="2" charset="-78"/>
              </a:rPr>
            </a:br>
            <a:endParaRPr lang="fa-IR" sz="2800" dirty="0">
              <a:solidFill>
                <a:srgbClr val="00B0F0"/>
              </a:solidFill>
              <a:cs typeface="B Titr" pitchFamily="2" charset="-78"/>
            </a:endParaRPr>
          </a:p>
        </p:txBody>
      </p:sp>
      <p:sp>
        <p:nvSpPr>
          <p:cNvPr id="3" name="Content Placeholder 2"/>
          <p:cNvSpPr>
            <a:spLocks noGrp="1"/>
          </p:cNvSpPr>
          <p:nvPr>
            <p:ph idx="1"/>
          </p:nvPr>
        </p:nvSpPr>
        <p:spPr>
          <a:xfrm>
            <a:off x="457200" y="1752600"/>
            <a:ext cx="8229600" cy="4772744"/>
          </a:xfrm>
        </p:spPr>
        <p:txBody>
          <a:bodyPr>
            <a:normAutofit/>
          </a:bodyPr>
          <a:lstStyle/>
          <a:p>
            <a:pPr lvl="0" indent="-342900" algn="just">
              <a:lnSpc>
                <a:spcPct val="115000"/>
              </a:lnSpc>
              <a:buFont typeface="Symbol"/>
              <a:buChar char=""/>
            </a:pPr>
            <a:r>
              <a:rPr lang="fa-IR" dirty="0">
                <a:latin typeface="Calibri"/>
                <a:ea typeface="Calibri"/>
                <a:cs typeface="B Nazanin"/>
              </a:rPr>
              <a:t>نیاز مادر شیرده به </a:t>
            </a:r>
            <a:r>
              <a:rPr lang="fa-IR" u="sng" dirty="0">
                <a:latin typeface="Calibri"/>
                <a:ea typeface="Calibri"/>
                <a:cs typeface="B Nazanin"/>
              </a:rPr>
              <a:t>کالری</a:t>
            </a:r>
            <a:r>
              <a:rPr lang="fa-IR" dirty="0">
                <a:latin typeface="Calibri"/>
                <a:ea typeface="Calibri"/>
                <a:cs typeface="B Nazanin"/>
              </a:rPr>
              <a:t> حدود 500 کیلو کالری بیش از دوران قبل از بارداری است. برای تامین این مقدار کالری علاوه بر مواد غذایی مقوی، از چربی‌های ذخیره شده در بدن مادر در دوران بارداری نیز استفاده می‌شود. ذخایر چربی مادر که در طی بارداری ذخیره شده است، 100 تا 150 کیلوکالری از انرژی مورد نیاز برای تولید شیر را فراهم می‌کند. دریافت کالری ناکافی سبب کاهش تولید شیر می‌شود. </a:t>
            </a:r>
            <a:endParaRPr lang="en-US" sz="2000" dirty="0">
              <a:latin typeface="Calibri"/>
              <a:ea typeface="Calibri"/>
              <a:cs typeface="Arial"/>
            </a:endParaRPr>
          </a:p>
          <a:p>
            <a:pPr lvl="0" indent="-342900" algn="just">
              <a:lnSpc>
                <a:spcPct val="115000"/>
              </a:lnSpc>
              <a:spcAft>
                <a:spcPts val="1000"/>
              </a:spcAft>
              <a:buFont typeface="Symbol"/>
              <a:buChar char=""/>
            </a:pPr>
            <a:r>
              <a:rPr lang="fa-IR" dirty="0">
                <a:latin typeface="Calibri"/>
                <a:ea typeface="Calibri"/>
                <a:cs typeface="B Nazanin"/>
              </a:rPr>
              <a:t>هر چند تولید شیر مادر بستگی به مقدار </a:t>
            </a:r>
            <a:r>
              <a:rPr lang="fa-IR" u="sng" dirty="0">
                <a:latin typeface="Calibri"/>
                <a:ea typeface="Calibri"/>
                <a:cs typeface="B Nazanin"/>
              </a:rPr>
              <a:t>مایعات مصرفي </a:t>
            </a:r>
            <a:r>
              <a:rPr lang="fa-IR" dirty="0">
                <a:latin typeface="Calibri"/>
                <a:ea typeface="Calibri"/>
                <a:cs typeface="B Nazanin"/>
              </a:rPr>
              <a:t>مادر ندارد و مصرف مایعات سبب افزایش تولید شیر نمی‌شود ولي براي پیشگیری از کم آبی بدن، مادران شیرده باید به مقدار كافي مایعات بنوشند. حدود 10-8 لیوان در روز مايعات شامل شیر، دوغ كم نمك وبدون گاز، چای و آب میوه  طبيعي بنوشند و حتی مواد غذایی آب دار مانند انواع آش سوپ و انواع خورش‌ها را میل کنند. </a:t>
            </a:r>
            <a:endParaRPr lang="en-US" sz="2000" dirty="0">
              <a:latin typeface="Calibri"/>
              <a:ea typeface="Calibri"/>
              <a:cs typeface="Arial"/>
            </a:endParaRPr>
          </a:p>
          <a:p>
            <a:endParaRPr lang="fa-IR" dirty="0"/>
          </a:p>
        </p:txBody>
      </p:sp>
    </p:spTree>
    <p:extLst>
      <p:ext uri="{BB962C8B-B14F-4D97-AF65-F5344CB8AC3E}">
        <p14:creationId xmlns:p14="http://schemas.microsoft.com/office/powerpoint/2010/main" val="1024223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000">
              <a:schemeClr val="bg1">
                <a:lumMod val="85000"/>
              </a:schemeClr>
            </a:gs>
            <a:gs pos="42000">
              <a:schemeClr val="bg1">
                <a:lumMod val="95000"/>
              </a:schemeClr>
            </a:gs>
            <a:gs pos="100000">
              <a:schemeClr val="accent1">
                <a:tint val="44500"/>
                <a:satMod val="160000"/>
              </a:schemeClr>
            </a:gs>
            <a:gs pos="99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688632"/>
          </a:xfrm>
        </p:spPr>
        <p:txBody>
          <a:bodyPr>
            <a:normAutofit fontScale="85000" lnSpcReduction="20000"/>
          </a:bodyPr>
          <a:lstStyle/>
          <a:p>
            <a:pPr lvl="0" indent="-342900" algn="just">
              <a:lnSpc>
                <a:spcPct val="115000"/>
              </a:lnSpc>
              <a:buFont typeface="Symbol"/>
              <a:buChar char=""/>
            </a:pPr>
            <a:r>
              <a:rPr lang="fa-IR" sz="2600" dirty="0">
                <a:latin typeface="Calibri"/>
                <a:ea typeface="Calibri"/>
                <a:cs typeface="B Nazanin"/>
              </a:rPr>
              <a:t>مصرف </a:t>
            </a:r>
            <a:r>
              <a:rPr lang="fa-IR" sz="2600" u="sng" dirty="0">
                <a:latin typeface="Calibri"/>
                <a:ea typeface="Calibri"/>
                <a:cs typeface="B Nazanin"/>
              </a:rPr>
              <a:t>نوشابه‌های کافئین‌دار </a:t>
            </a:r>
            <a:r>
              <a:rPr lang="fa-IR" sz="2600" dirty="0">
                <a:latin typeface="Calibri"/>
                <a:ea typeface="Calibri"/>
                <a:cs typeface="B Nazanin"/>
              </a:rPr>
              <a:t>اعم از چای غلیظ، قهوه، كوكاکولا و ... باید کاهش یابد زیرا مصرف این مواد ممکن است </a:t>
            </a:r>
            <a:r>
              <a:rPr lang="fa-IR" sz="2600" dirty="0">
                <a:solidFill>
                  <a:srgbClr val="FF0000"/>
                </a:solidFill>
                <a:latin typeface="Calibri"/>
                <a:ea typeface="Calibri"/>
                <a:cs typeface="B Nazanin"/>
              </a:rPr>
              <a:t>سبب تحریک پذیری، بی اشتهایی و کم خوابی شیر خوار </a:t>
            </a:r>
            <a:r>
              <a:rPr lang="fa-IR" sz="2600" dirty="0">
                <a:latin typeface="Calibri"/>
                <a:ea typeface="Calibri"/>
                <a:cs typeface="B Nazanin"/>
              </a:rPr>
              <a:t>شود. هم چنین از نوشیدن الکل باید خودداری کرد</a:t>
            </a:r>
            <a:r>
              <a:rPr lang="fa-IR" sz="2600" dirty="0" smtClean="0">
                <a:latin typeface="Calibri"/>
                <a:ea typeface="Calibri"/>
                <a:cs typeface="B Nazanin"/>
              </a:rPr>
              <a:t>.</a:t>
            </a:r>
          </a:p>
          <a:p>
            <a:pPr marL="0" lvl="0" indent="0" algn="just">
              <a:lnSpc>
                <a:spcPct val="115000"/>
              </a:lnSpc>
              <a:buNone/>
            </a:pPr>
            <a:endParaRPr lang="en-US" sz="2600" dirty="0">
              <a:latin typeface="Calibri"/>
              <a:ea typeface="Calibri"/>
              <a:cs typeface="Arial"/>
            </a:endParaRPr>
          </a:p>
          <a:p>
            <a:pPr lvl="0" indent="-342900" algn="just">
              <a:lnSpc>
                <a:spcPct val="115000"/>
              </a:lnSpc>
              <a:spcAft>
                <a:spcPts val="1000"/>
              </a:spcAft>
              <a:buFont typeface="Symbol"/>
              <a:buChar char=""/>
            </a:pPr>
            <a:r>
              <a:rPr lang="fa-IR" sz="2600" dirty="0">
                <a:latin typeface="Calibri"/>
                <a:ea typeface="Calibri"/>
                <a:cs typeface="B Nazanin"/>
              </a:rPr>
              <a:t>غذای مادر شیرده باید حاوی مقادیر کافی </a:t>
            </a:r>
            <a:r>
              <a:rPr lang="fa-IR" sz="2600" u="sng" dirty="0">
                <a:latin typeface="Calibri"/>
                <a:ea typeface="Calibri"/>
                <a:cs typeface="B Nazanin"/>
              </a:rPr>
              <a:t>از 5 گروه غذایي اصلی </a:t>
            </a:r>
            <a:r>
              <a:rPr lang="fa-IR" sz="2600" dirty="0">
                <a:latin typeface="Calibri"/>
                <a:ea typeface="Calibri"/>
                <a:cs typeface="B Nazanin"/>
              </a:rPr>
              <a:t>باشد تا از دريافت ويتامين و املاح معدني به ميزان كافي اطمينان حاصل شود. مقدار ویتامین موجود در شیر مادر عمدتا انعکاسی از مقدار ویتامین مصرفی مادر است. میزان ویتامین </a:t>
            </a:r>
            <a:r>
              <a:rPr lang="en-US" sz="2600" dirty="0">
                <a:latin typeface="Calibri"/>
                <a:ea typeface="Calibri"/>
                <a:cs typeface="B Nazanin"/>
              </a:rPr>
              <a:t>D</a:t>
            </a:r>
            <a:r>
              <a:rPr lang="fa-IR" sz="2600" dirty="0">
                <a:latin typeface="Calibri"/>
                <a:ea typeface="Calibri"/>
                <a:cs typeface="B Nazanin"/>
              </a:rPr>
              <a:t> شیر مادر به میزان قرار گرفتن او در معرض نور مستقیم خورشید وابسته است</a:t>
            </a:r>
            <a:r>
              <a:rPr lang="fa-IR" sz="2600" dirty="0" smtClean="0">
                <a:latin typeface="Calibri"/>
                <a:ea typeface="Calibri"/>
                <a:cs typeface="B Nazanin"/>
              </a:rPr>
              <a:t>.</a:t>
            </a:r>
          </a:p>
          <a:p>
            <a:pPr lvl="0" algn="just">
              <a:lnSpc>
                <a:spcPct val="115000"/>
              </a:lnSpc>
              <a:buFont typeface="Symbol"/>
              <a:buChar char=""/>
            </a:pPr>
            <a:r>
              <a:rPr lang="fa-IR" sz="2600" dirty="0">
                <a:ea typeface="Calibri"/>
                <a:cs typeface="B Nazanin"/>
              </a:rPr>
              <a:t>لازم است مصرف </a:t>
            </a:r>
            <a:r>
              <a:rPr lang="fa-IR" sz="2600" u="sng" dirty="0">
                <a:ea typeface="Calibri"/>
                <a:cs typeface="B Nazanin"/>
              </a:rPr>
              <a:t>قرص فروسولفات </a:t>
            </a:r>
            <a:r>
              <a:rPr lang="fa-IR" sz="2600" dirty="0">
                <a:ea typeface="Calibri"/>
                <a:cs typeface="B Nazanin"/>
              </a:rPr>
              <a:t>تا 3 ماه بعد از زایمان ادامه یابد</a:t>
            </a:r>
            <a:r>
              <a:rPr lang="fa-IR" sz="2600" dirty="0" smtClean="0">
                <a:ea typeface="Calibri"/>
                <a:cs typeface="B Nazanin"/>
              </a:rPr>
              <a:t>.</a:t>
            </a:r>
          </a:p>
          <a:p>
            <a:pPr marL="0" lvl="0" indent="0" algn="just">
              <a:lnSpc>
                <a:spcPct val="115000"/>
              </a:lnSpc>
              <a:buNone/>
            </a:pPr>
            <a:endParaRPr lang="en-US" sz="2600" dirty="0">
              <a:ea typeface="Calibri"/>
              <a:cs typeface="Arial"/>
            </a:endParaRPr>
          </a:p>
          <a:p>
            <a:pPr lvl="0" algn="just">
              <a:lnSpc>
                <a:spcPct val="115000"/>
              </a:lnSpc>
              <a:spcAft>
                <a:spcPts val="1000"/>
              </a:spcAft>
              <a:buFont typeface="Symbol"/>
              <a:buChar char=""/>
            </a:pPr>
            <a:r>
              <a:rPr lang="fa-IR" sz="2600" dirty="0">
                <a:ea typeface="Calibri"/>
                <a:cs typeface="B Nazanin"/>
              </a:rPr>
              <a:t>مصرف برخی غذاها مانند </a:t>
            </a:r>
            <a:r>
              <a:rPr lang="fa-IR" sz="2600" u="sng" dirty="0">
                <a:ea typeface="Calibri"/>
                <a:cs typeface="B Nazanin"/>
              </a:rPr>
              <a:t>سیر، انواع کلم، پیاز، مارچوبه و تربچه و یا غذاهای پر ادویه </a:t>
            </a:r>
            <a:r>
              <a:rPr lang="fa-IR" sz="2600" dirty="0">
                <a:ea typeface="Calibri"/>
                <a:cs typeface="B Nazanin"/>
              </a:rPr>
              <a:t>و پر چاشنی ممکن است روی طعم شیر اثر بگذارد و تغییر ناگهانی طعم شیر سبب تمایل نداشتن شیرخوار به شیر خوردن شود. با توجه به تاثیر برخی مواد غذایی بر طعم شیر، در صورتی که شیر خوار از شیر خوردن امتناع می‌کند بهتر است مادران از مصرف این مواد خودداری کرده یا مصرف آن را محدود کنند.</a:t>
            </a:r>
            <a:endParaRPr lang="en-US" sz="2600" dirty="0">
              <a:ea typeface="Calibri"/>
              <a:cs typeface="Arial"/>
            </a:endParaRPr>
          </a:p>
          <a:p>
            <a:pPr marL="0" lvl="0" indent="0" algn="just">
              <a:lnSpc>
                <a:spcPct val="115000"/>
              </a:lnSpc>
              <a:spcAft>
                <a:spcPts val="1000"/>
              </a:spcAft>
              <a:buNone/>
            </a:pPr>
            <a:endParaRPr lang="fa-IR" dirty="0" smtClean="0">
              <a:latin typeface="Calibri"/>
              <a:ea typeface="Calibri"/>
              <a:cs typeface="B Nazanin"/>
            </a:endParaRPr>
          </a:p>
          <a:p>
            <a:pPr lvl="0" indent="-342900" algn="just">
              <a:lnSpc>
                <a:spcPct val="115000"/>
              </a:lnSpc>
              <a:spcAft>
                <a:spcPts val="1000"/>
              </a:spcAft>
              <a:buFont typeface="Symbol"/>
              <a:buChar char=""/>
            </a:pPr>
            <a:endParaRPr lang="en-US" sz="2000" dirty="0">
              <a:latin typeface="Calibri"/>
              <a:ea typeface="Calibri"/>
              <a:cs typeface="Arial"/>
            </a:endParaRPr>
          </a:p>
          <a:p>
            <a:endParaRPr lang="fa-IR" dirty="0"/>
          </a:p>
        </p:txBody>
      </p:sp>
    </p:spTree>
    <p:extLst>
      <p:ext uri="{BB962C8B-B14F-4D97-AF65-F5344CB8AC3E}">
        <p14:creationId xmlns:p14="http://schemas.microsoft.com/office/powerpoint/2010/main" val="17153356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000">
              <a:schemeClr val="bg1">
                <a:lumMod val="85000"/>
              </a:schemeClr>
            </a:gs>
            <a:gs pos="42000">
              <a:schemeClr val="bg1">
                <a:lumMod val="95000"/>
              </a:schemeClr>
            </a:gs>
            <a:gs pos="100000">
              <a:schemeClr val="accent1">
                <a:tint val="44500"/>
                <a:satMod val="160000"/>
              </a:schemeClr>
            </a:gs>
            <a:gs pos="99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424936" cy="6336704"/>
          </a:xfrm>
        </p:spPr>
        <p:txBody>
          <a:bodyPr>
            <a:normAutofit fontScale="47500" lnSpcReduction="20000"/>
          </a:bodyPr>
          <a:lstStyle/>
          <a:p>
            <a:pPr lvl="0" algn="just">
              <a:lnSpc>
                <a:spcPct val="115000"/>
              </a:lnSpc>
              <a:spcAft>
                <a:spcPts val="1000"/>
              </a:spcAft>
              <a:buFont typeface="Symbol"/>
              <a:buChar char=""/>
            </a:pPr>
            <a:r>
              <a:rPr lang="fa-IR" sz="4200" dirty="0">
                <a:ea typeface="Calibri"/>
                <a:cs typeface="B Nazanin"/>
              </a:rPr>
              <a:t>وجود مواد معدني نظير </a:t>
            </a:r>
            <a:r>
              <a:rPr lang="fa-IR" sz="4200" u="sng" dirty="0">
                <a:ea typeface="Calibri"/>
                <a:cs typeface="B Nazanin"/>
              </a:rPr>
              <a:t>كلسيم، آهن، روي، مس، فسفر و يد </a:t>
            </a:r>
            <a:r>
              <a:rPr lang="fa-IR" sz="4200" dirty="0">
                <a:ea typeface="Calibri"/>
                <a:cs typeface="B Nazanin"/>
              </a:rPr>
              <a:t>در تغذيه مادر شيرده ضروري است. با اين حال برخی از مواد معدنی </a:t>
            </a:r>
            <a:r>
              <a:rPr lang="fa-IR" sz="4200" b="1" dirty="0">
                <a:solidFill>
                  <a:srgbClr val="FF0000"/>
                </a:solidFill>
                <a:ea typeface="Calibri"/>
                <a:cs typeface="B Nazanin"/>
              </a:rPr>
              <a:t>مانند کلسیم، فسفر، آهن و روی، بدون توجه به دريافت غذا، مي‌تواند از ذخایر بدن مادر به شیر وارد شوند</a:t>
            </a:r>
            <a:r>
              <a:rPr lang="fa-IR" sz="4200" dirty="0">
                <a:ea typeface="Calibri"/>
                <a:cs typeface="B Nazanin"/>
              </a:rPr>
              <a:t>. اما وجود برخی مواد معدنی همچون ید در شیر مادر ارتباط مستقیمی با تغذیه او دارد. . بنابراین در هر حال تغذیه مناسب مادر شیرده جهت تامین انواع مواد معدنی ضروری مخصوصا کلسیم  ، آهن و ید برای سلامتی مادر و شیرخوار ضروری است. توصیه می‌شود مادران شیرده همچون دوران بارداری از منابع كلسيم و ساير مواد معدني استفاده كند و هم‌چنين از نمک ید دار تصفیه شده به مقدار كم و با شرایط نگهداری مناسب استفاده کنند. یعنی با نگهداری نمک ید دار در ظروف در بسته و دور از نور، ید موجود در نمک را حفظ کنند. هم چنین توصیه می‌شود براي پایدار ماندن ید در غذاها، نمک در انتهای پخت به غذا اضافه شود. </a:t>
            </a:r>
            <a:endParaRPr lang="fa-IR" sz="4200" dirty="0" smtClean="0">
              <a:ea typeface="Calibri"/>
              <a:cs typeface="B Nazanin"/>
            </a:endParaRPr>
          </a:p>
          <a:p>
            <a:pPr lvl="0" algn="just">
              <a:lnSpc>
                <a:spcPct val="115000"/>
              </a:lnSpc>
              <a:spcAft>
                <a:spcPts val="1000"/>
              </a:spcAft>
              <a:buFont typeface="Symbol"/>
              <a:buChar char=""/>
            </a:pPr>
            <a:endParaRPr lang="fa-IR" sz="4200" dirty="0" smtClean="0">
              <a:ea typeface="Calibri"/>
              <a:cs typeface="B Nazanin"/>
            </a:endParaRPr>
          </a:p>
          <a:p>
            <a:pPr lvl="0" algn="just">
              <a:lnSpc>
                <a:spcPct val="115000"/>
              </a:lnSpc>
              <a:spcAft>
                <a:spcPts val="1000"/>
              </a:spcAft>
              <a:buFont typeface="Symbol"/>
              <a:buChar char=""/>
            </a:pPr>
            <a:r>
              <a:rPr lang="fa-IR" sz="4200" b="1" u="sng" dirty="0">
                <a:solidFill>
                  <a:srgbClr val="FF0000"/>
                </a:solidFill>
                <a:ea typeface="Calibri"/>
                <a:cs typeface="B Nazanin"/>
              </a:rPr>
              <a:t>کاهش وزن بعد از زایمان </a:t>
            </a:r>
            <a:r>
              <a:rPr lang="fa-IR" sz="4200" b="1" dirty="0">
                <a:solidFill>
                  <a:srgbClr val="FF0000"/>
                </a:solidFill>
                <a:ea typeface="Calibri"/>
                <a:cs typeface="B Nazanin"/>
              </a:rPr>
              <a:t>باید تدریجی صورت گیرد </a:t>
            </a:r>
            <a:r>
              <a:rPr lang="fa-IR" sz="4200" dirty="0">
                <a:ea typeface="Calibri"/>
                <a:cs typeface="B Nazanin"/>
              </a:rPr>
              <a:t>تا بر مقدار شیر مادر تاثیر نگذارد. لازم به ذکر است که شیردهی خود سبب کاهش تدریجی وزن مادر می‌شود، با این شرط که مواد مغذی لازم با مصرف مواد غذایی مناسب و کافی برای مادر تامین شود. </a:t>
            </a:r>
            <a:r>
              <a:rPr lang="fa-IR" sz="4200" b="1" dirty="0">
                <a:solidFill>
                  <a:srgbClr val="FF0000"/>
                </a:solidFill>
                <a:ea typeface="Calibri"/>
                <a:cs typeface="B Nazanin"/>
              </a:rPr>
              <a:t>کاهش وزن دوران شیردهی باید بیشتر از کم خوری و محدود کردن رژیم غذایی، متکی بر افزایش تحرک و انجام فعالیت‌های بدنی باشد وزن گیری مناسب شیر خوار در طول دوران شیرخوارگی به خصوص 6 ماه اول نشان دهنده کافی بودن مقدار شیر مادر می‌باشد </a:t>
            </a:r>
            <a:r>
              <a:rPr lang="fa-IR" sz="4200" dirty="0">
                <a:ea typeface="Calibri"/>
                <a:cs typeface="B Nazanin"/>
              </a:rPr>
              <a:t>و مادر با اطمینان از کافی بودن شیر خود می‌تواند </a:t>
            </a:r>
            <a:r>
              <a:rPr lang="fa-IR" sz="4200" b="1" dirty="0">
                <a:solidFill>
                  <a:srgbClr val="00B050"/>
                </a:solidFill>
                <a:ea typeface="Calibri"/>
                <a:cs typeface="B Nazanin"/>
              </a:rPr>
              <a:t>کمتر از 450 گرم در هفته کاهش وزن</a:t>
            </a:r>
            <a:r>
              <a:rPr lang="fa-IR" sz="4200" dirty="0">
                <a:ea typeface="Calibri"/>
                <a:cs typeface="B Nazanin"/>
              </a:rPr>
              <a:t> داشته باشد. زنان شیرده دارای اضافه وزن می‌توانند با کاهش مصرف غذاهای سرشار از چربی و قند‌های ساده در حدود 500 کیلوکالری از انرژی دریافتی را کاهش دهند اما باید غذاهای سرشار از کلسیم، سبزی‌ها و میوه‌ها را بیشتر مصرف کنند</a:t>
            </a:r>
            <a:endParaRPr lang="en-US" sz="4200" dirty="0">
              <a:ea typeface="Calibri"/>
              <a:cs typeface="Arial"/>
            </a:endParaRPr>
          </a:p>
          <a:p>
            <a:endParaRPr lang="fa-IR" dirty="0"/>
          </a:p>
        </p:txBody>
      </p:sp>
    </p:spTree>
    <p:extLst>
      <p:ext uri="{BB962C8B-B14F-4D97-AF65-F5344CB8AC3E}">
        <p14:creationId xmlns:p14="http://schemas.microsoft.com/office/powerpoint/2010/main" val="9339024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2917">
              <a:schemeClr val="bg1">
                <a:lumMod val="85000"/>
              </a:schemeClr>
            </a:gs>
            <a:gs pos="42000">
              <a:schemeClr val="bg1">
                <a:lumMod val="95000"/>
              </a:schemeClr>
            </a:gs>
            <a:gs pos="100000">
              <a:schemeClr val="accent1">
                <a:tint val="44500"/>
                <a:satMod val="160000"/>
              </a:schemeClr>
            </a:gs>
            <a:gs pos="99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77500" lnSpcReduction="20000"/>
          </a:bodyPr>
          <a:lstStyle/>
          <a:p>
            <a:pPr lvl="0" algn="just">
              <a:lnSpc>
                <a:spcPct val="115000"/>
              </a:lnSpc>
              <a:spcAft>
                <a:spcPts val="1000"/>
              </a:spcAft>
              <a:buFont typeface="Symbol"/>
              <a:buChar char=""/>
            </a:pPr>
            <a:r>
              <a:rPr lang="fa-IR" dirty="0">
                <a:ea typeface="Calibri"/>
                <a:cs typeface="B Nazanin"/>
              </a:rPr>
              <a:t>تولید شیر در مادران مبتلا به سوء تغذیه شدید ممکن است از سایر مادران کمتر باشد. در این مورد و مواردی که </a:t>
            </a:r>
            <a:r>
              <a:rPr lang="en-US" dirty="0">
                <a:ea typeface="Calibri"/>
                <a:cs typeface="B Nazanin"/>
              </a:rPr>
              <a:t>BMI</a:t>
            </a:r>
            <a:r>
              <a:rPr lang="fa-IR" dirty="0">
                <a:ea typeface="Calibri"/>
                <a:cs typeface="B Nazanin"/>
              </a:rPr>
              <a:t> کمتر از </a:t>
            </a:r>
            <a:r>
              <a:rPr lang="fa-IR" dirty="0" smtClean="0">
                <a:ea typeface="Calibri"/>
                <a:cs typeface="B Nazanin"/>
              </a:rPr>
              <a:t>18.5 </a:t>
            </a:r>
            <a:r>
              <a:rPr lang="fa-IR" dirty="0">
                <a:ea typeface="Calibri"/>
                <a:cs typeface="B Nazanin"/>
              </a:rPr>
              <a:t>می‌باشد، </a:t>
            </a:r>
            <a:r>
              <a:rPr lang="fa-IR" b="1" dirty="0">
                <a:solidFill>
                  <a:srgbClr val="00B050"/>
                </a:solidFill>
                <a:ea typeface="Calibri"/>
                <a:cs typeface="B Nazanin"/>
              </a:rPr>
              <a:t>مادران باید انرژی دریافتی روازنه خود را (تا 750 کیلوکالری) افزایش دهند.</a:t>
            </a:r>
            <a:r>
              <a:rPr lang="fa-IR" dirty="0">
                <a:ea typeface="Calibri"/>
                <a:cs typeface="B Nazanin"/>
              </a:rPr>
              <a:t> در این خصوص استفاده ازتوصیه‌های تغذیه‌ای مناسب برای خانم‌های باردار کم وزن (</a:t>
            </a:r>
            <a:r>
              <a:rPr lang="en-US" dirty="0">
                <a:ea typeface="Calibri"/>
                <a:cs typeface="B Nazanin"/>
              </a:rPr>
              <a:t>BMI</a:t>
            </a:r>
            <a:r>
              <a:rPr lang="fa-IR" dirty="0">
                <a:ea typeface="Calibri"/>
                <a:cs typeface="B Nazanin"/>
              </a:rPr>
              <a:t> کمتر از </a:t>
            </a:r>
            <a:r>
              <a:rPr lang="fa-IR" dirty="0" smtClean="0">
                <a:ea typeface="Calibri"/>
                <a:cs typeface="B Nazanin"/>
              </a:rPr>
              <a:t>18.5) </a:t>
            </a:r>
            <a:r>
              <a:rPr lang="fa-IR" dirty="0">
                <a:ea typeface="Calibri"/>
                <a:cs typeface="B Nazanin"/>
              </a:rPr>
              <a:t>به منظور بهبود وضعیت سلامت مادر شیرده و افزایش تولید شیر مادر پیشنهاد شود. مادر شیرده حتی اگر مبتلا به سوء تغذیه باشد، می‌تواند شیر تولید کند؛ اما باید توجه داشت که در چنین شرایطی ذخایر غذایی بدن مادر صرف تولید شیر می‌شود و در نتیجه مادر به دلیل تخلیه ذخایر بدنی خود و احساس ضعف، خستگی و بی‌حوصلگی توان مراقبت از کودک را نخواهد داشت. بنابراین تغذیه مناسب مادر در دوره شیردهی برای پیشگیری از سوء تغذیه او که هم سلامت خود را به خطر می‌اندازد و هم در مراقبت از کودک اختلال ایجاد می‌کند حائز اهمیت است. در صورت تغذیه نادرست و ناکافی در دوران شیردهی، مادر بیش از شیرخوار متضرر می‌شود. و با عوارضی هم چون پوکی استخوان، مشکلات دندانی، کم خونی و .... مواجه خواهد شد.</a:t>
            </a:r>
            <a:endParaRPr lang="en-US" sz="2800" dirty="0">
              <a:ea typeface="Calibri"/>
              <a:cs typeface="Arial"/>
            </a:endParaRPr>
          </a:p>
          <a:p>
            <a:endParaRPr lang="fa-IR" dirty="0"/>
          </a:p>
        </p:txBody>
      </p:sp>
    </p:spTree>
    <p:extLst>
      <p:ext uri="{BB962C8B-B14F-4D97-AF65-F5344CB8AC3E}">
        <p14:creationId xmlns:p14="http://schemas.microsoft.com/office/powerpoint/2010/main" val="411219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1"/>
            <a:ext cx="8229600" cy="5040561"/>
          </a:xfrm>
        </p:spPr>
        <p:txBody>
          <a:bodyPr>
            <a:normAutofit/>
          </a:bodyPr>
          <a:lstStyle/>
          <a:p>
            <a:pPr lvl="0" algn="just">
              <a:lnSpc>
                <a:spcPct val="115000"/>
              </a:lnSpc>
              <a:spcAft>
                <a:spcPts val="1000"/>
              </a:spcAft>
              <a:buFont typeface="Symbol"/>
              <a:buChar char=""/>
            </a:pPr>
            <a:r>
              <a:rPr lang="fa-IR" sz="2200" dirty="0">
                <a:ea typeface="Calibri"/>
                <a:cs typeface="B Nazanin"/>
              </a:rPr>
              <a:t>بعضی از شیرخواران ممکن است غذاهایی که مادر مصرف کرده و وارد شیر او شده است تحمل نکنند. به عنوان مثال، </a:t>
            </a:r>
            <a:r>
              <a:rPr lang="fa-IR" sz="2200" b="1" dirty="0">
                <a:solidFill>
                  <a:srgbClr val="FF0000"/>
                </a:solidFill>
                <a:ea typeface="Calibri"/>
                <a:cs typeface="B Nazanin"/>
              </a:rPr>
              <a:t>مصرف سیر، پیاز و یا حبوبات توسط مادر ممکن است موجب دردهای شکمی و یا تولید قولنج در شیر خوار شود. هم چنین کلم، شلغم و یا </a:t>
            </a:r>
            <a:r>
              <a:rPr lang="fa-IR" sz="2200" dirty="0">
                <a:solidFill>
                  <a:srgbClr val="FF0000"/>
                </a:solidFill>
                <a:ea typeface="Calibri"/>
                <a:cs typeface="B Nazanin"/>
              </a:rPr>
              <a:t>میوه‌های مثل زرد آلو، آلو، هلو، هندوانه و بعضی سبزی‌ها</a:t>
            </a:r>
            <a:r>
              <a:rPr lang="fa-IR" sz="2200" dirty="0">
                <a:ea typeface="Calibri"/>
                <a:cs typeface="B Nazanin"/>
              </a:rPr>
              <a:t> در صورتی که زیاد مصرف شوند ممکن است موجب نفخ و دردهای شکمی در شیرخوار شوند. بنابراین مادر باید دقت کند در صورتی که طی 24 ساعت پس از خوردن موادی که در بالا ذکر شد، شیر خوار دچار نفخ و دل درد شود از مصرف آنها خودداری کند. بطور  کلی مادر شیرده هر غذایی را که میل دارد می‌تواند مصرف کند مگر آنکه حس کند شیرخوار وی پس از خوردن آن غذا توسط مادر دچار دردهای شکمی‌شود.</a:t>
            </a:r>
            <a:endParaRPr lang="en-US" sz="2200" dirty="0">
              <a:ea typeface="Calibri"/>
              <a:cs typeface="Arial"/>
            </a:endParaRPr>
          </a:p>
          <a:p>
            <a:endParaRPr lang="fa-IR" dirty="0"/>
          </a:p>
        </p:txBody>
      </p:sp>
      <p:pic>
        <p:nvPicPr>
          <p:cNvPr id="12290" name="Picture 2" descr="C:\Users\3072\Pictures\indeتاااx.jpg"/>
          <p:cNvPicPr>
            <a:picLocks noChangeAspect="1" noChangeArrowheads="1"/>
          </p:cNvPicPr>
          <p:nvPr/>
        </p:nvPicPr>
        <p:blipFill rotWithShape="1">
          <a:blip r:embed="rId2">
            <a:extLst>
              <a:ext uri="{28A0092B-C50C-407E-A947-70E740481C1C}">
                <a14:useLocalDpi xmlns:a14="http://schemas.microsoft.com/office/drawing/2010/main" val="0"/>
              </a:ext>
            </a:extLst>
          </a:blip>
          <a:srcRect b="6688"/>
          <a:stretch/>
        </p:blipFill>
        <p:spPr bwMode="auto">
          <a:xfrm>
            <a:off x="827584" y="4581128"/>
            <a:ext cx="3384376"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279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132856"/>
            <a:ext cx="3597043" cy="1905075"/>
          </a:xfrm>
        </p:spPr>
        <p:txBody>
          <a:bodyPr>
            <a:normAutofit/>
          </a:bodyPr>
          <a:lstStyle/>
          <a:p>
            <a:pPr marL="0" indent="0">
              <a:buNone/>
            </a:pPr>
            <a:r>
              <a:rPr lang="fa-IR" sz="7200" dirty="0" smtClean="0">
                <a:latin typeface="IranNastaliq" pitchFamily="18" charset="0"/>
                <a:cs typeface="IranNastaliq" pitchFamily="18" charset="0"/>
              </a:rPr>
              <a:t>با تشکر از توجه شما عزیزان</a:t>
            </a:r>
            <a:endParaRPr lang="fa-IR" sz="7200" dirty="0">
              <a:latin typeface="IranNastaliq" pitchFamily="18" charset="0"/>
              <a:cs typeface="IranNastaliq" pitchFamily="18" charset="0"/>
            </a:endParaRPr>
          </a:p>
        </p:txBody>
      </p:sp>
    </p:spTree>
    <p:extLst>
      <p:ext uri="{BB962C8B-B14F-4D97-AF65-F5344CB8AC3E}">
        <p14:creationId xmlns:p14="http://schemas.microsoft.com/office/powerpoint/2010/main" val="1015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964488" cy="1039427"/>
          </a:xfrm>
        </p:spPr>
        <p:txBody>
          <a:bodyPr>
            <a:normAutofit/>
          </a:bodyPr>
          <a:lstStyle/>
          <a:p>
            <a:r>
              <a:rPr lang="fa-IR" sz="2400" dirty="0" smtClean="0">
                <a:solidFill>
                  <a:srgbClr val="00B050"/>
                </a:solidFill>
                <a:cs typeface="B Titr" pitchFamily="2" charset="-78"/>
              </a:rPr>
              <a:t>توصیه های تغذیه ای برای خانم های دارای اضافه وزن و چاق که </a:t>
            </a:r>
            <a:r>
              <a:rPr lang="en-US" sz="2400" dirty="0" err="1" smtClean="0">
                <a:solidFill>
                  <a:srgbClr val="00B050"/>
                </a:solidFill>
                <a:cs typeface="B Titr" pitchFamily="2" charset="-78"/>
              </a:rPr>
              <a:t>bmi</a:t>
            </a:r>
            <a:r>
              <a:rPr lang="en-US" sz="2400" dirty="0" smtClean="0">
                <a:solidFill>
                  <a:srgbClr val="00B050"/>
                </a:solidFill>
                <a:cs typeface="B Titr" pitchFamily="2" charset="-78"/>
              </a:rPr>
              <a:t>&gt;25</a:t>
            </a:r>
            <a:r>
              <a:rPr lang="fa-IR" sz="2400" dirty="0" smtClean="0">
                <a:solidFill>
                  <a:srgbClr val="00B050"/>
                </a:solidFill>
                <a:cs typeface="B Titr" pitchFamily="2" charset="-78"/>
              </a:rPr>
              <a:t> دارند.</a:t>
            </a:r>
            <a:endParaRPr lang="fa-IR" sz="2400" dirty="0">
              <a:solidFill>
                <a:srgbClr val="00B050"/>
              </a:solidFill>
              <a:cs typeface="B Titr" pitchFamily="2" charset="-78"/>
            </a:endParaRPr>
          </a:p>
        </p:txBody>
      </p:sp>
      <p:sp>
        <p:nvSpPr>
          <p:cNvPr id="3" name="Content Placeholder 2"/>
          <p:cNvSpPr>
            <a:spLocks noGrp="1"/>
          </p:cNvSpPr>
          <p:nvPr>
            <p:ph idx="1"/>
          </p:nvPr>
        </p:nvSpPr>
        <p:spPr>
          <a:xfrm>
            <a:off x="457200" y="1700808"/>
            <a:ext cx="8229600" cy="4752528"/>
          </a:xfrm>
        </p:spPr>
        <p:txBody>
          <a:bodyPr>
            <a:normAutofit lnSpcReduction="10000"/>
          </a:bodyPr>
          <a:lstStyle/>
          <a:p>
            <a:r>
              <a:rPr lang="fa-IR" dirty="0" smtClean="0">
                <a:cs typeface="B Mitra" pitchFamily="2" charset="-78"/>
              </a:rPr>
              <a:t>با استفاده از میان وعده ها، حجم غذا در وعده های اصلی را کم کنند.</a:t>
            </a:r>
          </a:p>
          <a:p>
            <a:r>
              <a:rPr lang="fa-IR" dirty="0" smtClean="0">
                <a:cs typeface="B Mitra" pitchFamily="2" charset="-78"/>
              </a:rPr>
              <a:t>ساعت ثابتی برای صرف غذا در وعده های مختلف روز داشته باشند.</a:t>
            </a:r>
          </a:p>
          <a:p>
            <a:r>
              <a:rPr lang="fa-IR" dirty="0" smtClean="0">
                <a:cs typeface="B Mitra" pitchFamily="2" charset="-78"/>
              </a:rPr>
              <a:t>مصرف قند و شکر و خوراکی هایی مانند انواع شیرینی ، شکلات، آب نبات، نوشابه های گازدار، شربت ها و آب میوه های صنعتی، مربا،عسل و ... را بسیار محدود کنند.</a:t>
            </a:r>
          </a:p>
          <a:p>
            <a:r>
              <a:rPr lang="fa-IR" dirty="0" smtClean="0">
                <a:cs typeface="B Mitra" pitchFamily="2" charset="-78"/>
              </a:rPr>
              <a:t>از مصرف زیاد نان و برنج و ماکارونی خودداری کنند.</a:t>
            </a:r>
          </a:p>
          <a:p>
            <a:r>
              <a:rPr lang="fa-IR" dirty="0" smtClean="0">
                <a:cs typeface="B Mitra" pitchFamily="2" charset="-78"/>
              </a:rPr>
              <a:t>نان مصرفی باید از آرد سبوس دار تهیه شده باشد و در عوض نان های فانتزی مثل باگت و نان ساندویچی کمتر مصرف کنند.</a:t>
            </a:r>
          </a:p>
          <a:p>
            <a:r>
              <a:rPr lang="fa-IR" dirty="0" smtClean="0">
                <a:cs typeface="B Mitra" pitchFamily="2" charset="-78"/>
              </a:rPr>
              <a:t>شیر و لبنیات خود را حتماً از نوع کم چرب انتخاب کنند.</a:t>
            </a:r>
          </a:p>
          <a:p>
            <a:r>
              <a:rPr lang="fa-IR" dirty="0" smtClean="0">
                <a:cs typeface="B Mitra" pitchFamily="2" charset="-78"/>
              </a:rPr>
              <a:t>گوشت را تا حد امکان چربی گرفته و مرغ و ماهی را بدون پوست مصرف کنند.</a:t>
            </a:r>
          </a:p>
          <a:p>
            <a:r>
              <a:rPr lang="fa-IR" dirty="0" smtClean="0">
                <a:cs typeface="B Mitra" pitchFamily="2" charset="-78"/>
              </a:rPr>
              <a:t>از مصرف فراورده های گوشتی پرچربی مثل سوسیس، کالباس، همبرگر،کله پاچه و مغز خودداری کنند.</a:t>
            </a:r>
          </a:p>
          <a:p>
            <a:r>
              <a:rPr lang="fa-IR" dirty="0" smtClean="0">
                <a:cs typeface="B Mitra" pitchFamily="2" charset="-78"/>
              </a:rPr>
              <a:t>به جای گوشت قرمز ، بیشتر از گوشت های سفید، خصوصاًماهی استفاده کنند.</a:t>
            </a:r>
          </a:p>
          <a:p>
            <a:endParaRPr lang="fa-IR" dirty="0">
              <a:cs typeface="B Mitra" pitchFamily="2" charset="-78"/>
            </a:endParaRPr>
          </a:p>
        </p:txBody>
      </p:sp>
    </p:spTree>
    <p:extLst>
      <p:ext uri="{BB962C8B-B14F-4D97-AF65-F5344CB8AC3E}">
        <p14:creationId xmlns:p14="http://schemas.microsoft.com/office/powerpoint/2010/main" val="588657508"/>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128" y="408372"/>
            <a:ext cx="8034304" cy="1039427"/>
          </a:xfrm>
        </p:spPr>
        <p:txBody>
          <a:bodyPr>
            <a:normAutofit/>
          </a:bodyPr>
          <a:lstStyle/>
          <a:p>
            <a:pPr algn="r"/>
            <a:r>
              <a:rPr lang="fa-IR" sz="2400" dirty="0" smtClean="0">
                <a:solidFill>
                  <a:srgbClr val="FF0000"/>
                </a:solidFill>
                <a:cs typeface="B Titr" pitchFamily="2" charset="-78"/>
              </a:rPr>
              <a:t>ادامه...</a:t>
            </a:r>
            <a:endParaRPr lang="fa-IR" sz="2400" dirty="0">
              <a:solidFill>
                <a:srgbClr val="FF0000"/>
              </a:solidFill>
              <a:cs typeface="B Titr" pitchFamily="2" charset="-78"/>
            </a:endParaRPr>
          </a:p>
        </p:txBody>
      </p:sp>
      <p:sp>
        <p:nvSpPr>
          <p:cNvPr id="3" name="Content Placeholder 2"/>
          <p:cNvSpPr>
            <a:spLocks noGrp="1"/>
          </p:cNvSpPr>
          <p:nvPr>
            <p:ph idx="1"/>
          </p:nvPr>
        </p:nvSpPr>
        <p:spPr>
          <a:xfrm>
            <a:off x="457200" y="1752600"/>
            <a:ext cx="8229600" cy="4700736"/>
          </a:xfrm>
        </p:spPr>
        <p:txBody>
          <a:bodyPr/>
          <a:lstStyle/>
          <a:p>
            <a:pPr lvl="0">
              <a:buClr>
                <a:srgbClr val="93A299"/>
              </a:buClr>
            </a:pPr>
            <a:r>
              <a:rPr lang="fa-IR" dirty="0">
                <a:solidFill>
                  <a:srgbClr val="564B3C"/>
                </a:solidFill>
                <a:cs typeface="B Mitra" pitchFamily="2" charset="-78"/>
              </a:rPr>
              <a:t>میوه ها و سبزی ها را بیشتر به شکل خام مصرف کنند.</a:t>
            </a:r>
          </a:p>
          <a:p>
            <a:pPr lvl="0">
              <a:buClr>
                <a:srgbClr val="93A299"/>
              </a:buClr>
            </a:pPr>
            <a:r>
              <a:rPr lang="fa-IR" dirty="0">
                <a:solidFill>
                  <a:srgbClr val="564B3C"/>
                </a:solidFill>
                <a:cs typeface="B Mitra" pitchFamily="2" charset="-78"/>
              </a:rPr>
              <a:t>روغن مصرفی را از انواع مایع گیاهی انتخاب کنند.</a:t>
            </a:r>
          </a:p>
          <a:p>
            <a:pPr lvl="0">
              <a:buClr>
                <a:srgbClr val="93A299"/>
              </a:buClr>
            </a:pPr>
            <a:r>
              <a:rPr lang="fa-IR" dirty="0">
                <a:solidFill>
                  <a:srgbClr val="564B3C"/>
                </a:solidFill>
                <a:cs typeface="B Mitra" pitchFamily="2" charset="-78"/>
              </a:rPr>
              <a:t>غذاها را بیشتر به شکل آبپز و بخارپز ویا تنوری، تهیه و مصرف کنند.</a:t>
            </a:r>
          </a:p>
          <a:p>
            <a:pPr lvl="0">
              <a:buClr>
                <a:srgbClr val="93A299"/>
              </a:buClr>
            </a:pPr>
            <a:r>
              <a:rPr lang="fa-IR" dirty="0">
                <a:solidFill>
                  <a:srgbClr val="564B3C"/>
                </a:solidFill>
                <a:cs typeface="B Mitra" pitchFamily="2" charset="-78"/>
              </a:rPr>
              <a:t>از مصرف غذاهای پرچرب و سرخ شده پرهیز کنند.</a:t>
            </a:r>
          </a:p>
          <a:p>
            <a:pPr lvl="0">
              <a:buClr>
                <a:srgbClr val="93A299"/>
              </a:buClr>
            </a:pPr>
            <a:r>
              <a:rPr lang="fa-IR" dirty="0">
                <a:solidFill>
                  <a:srgbClr val="564B3C"/>
                </a:solidFill>
                <a:cs typeface="B Mitra" pitchFamily="2" charset="-78"/>
              </a:rPr>
              <a:t>از مصرف انواع سس سالاد، کره، خامه، سرشیر، ماست و پنیرهای پرچرب خودداری کنند.</a:t>
            </a:r>
          </a:p>
          <a:p>
            <a:pPr lvl="0">
              <a:buClr>
                <a:srgbClr val="93A299"/>
              </a:buClr>
            </a:pPr>
            <a:r>
              <a:rPr lang="fa-IR" dirty="0">
                <a:solidFill>
                  <a:srgbClr val="564B3C"/>
                </a:solidFill>
                <a:cs typeface="B Mitra" pitchFamily="2" charset="-78"/>
              </a:rPr>
              <a:t>مصرف دانه های روغنی مثل گردو، فندق، بادام، تخمه، پسته را محدود کنند.</a:t>
            </a:r>
          </a:p>
          <a:p>
            <a:pPr lvl="0">
              <a:buClr>
                <a:srgbClr val="93A299"/>
              </a:buClr>
            </a:pPr>
            <a:r>
              <a:rPr lang="fa-IR" dirty="0">
                <a:solidFill>
                  <a:srgbClr val="564B3C"/>
                </a:solidFill>
                <a:cs typeface="B Mitra" pitchFamily="2" charset="-78"/>
              </a:rPr>
              <a:t>تنقلاتی مانند غلات حجیم شده (انواع نمکی ها) و چیپس را مصرف نکنند.</a:t>
            </a:r>
          </a:p>
          <a:p>
            <a:pPr lvl="0">
              <a:buClr>
                <a:srgbClr val="93A299"/>
              </a:buClr>
            </a:pPr>
            <a:r>
              <a:rPr lang="fa-IR" dirty="0">
                <a:solidFill>
                  <a:srgbClr val="564B3C"/>
                </a:solidFill>
                <a:cs typeface="B Mitra" pitchFamily="2" charset="-78"/>
              </a:rPr>
              <a:t>از مصرف غاهای آماده و کنسرو شده اجتناب کنند.</a:t>
            </a:r>
          </a:p>
          <a:p>
            <a:pPr lvl="0">
              <a:buClr>
                <a:srgbClr val="93A299"/>
              </a:buClr>
            </a:pPr>
            <a:r>
              <a:rPr lang="fa-IR" dirty="0">
                <a:solidFill>
                  <a:srgbClr val="564B3C"/>
                </a:solidFill>
                <a:cs typeface="B Mitra" pitchFamily="2" charset="-78"/>
              </a:rPr>
              <a:t>مصرف نمک و غذاهای شور را محدود کنند.</a:t>
            </a:r>
          </a:p>
          <a:p>
            <a:pPr marL="114300" indent="0">
              <a:buNone/>
            </a:pPr>
            <a:endParaRPr lang="fa-IR" dirty="0"/>
          </a:p>
        </p:txBody>
      </p:sp>
    </p:spTree>
    <p:extLst>
      <p:ext uri="{BB962C8B-B14F-4D97-AF65-F5344CB8AC3E}">
        <p14:creationId xmlns:p14="http://schemas.microsoft.com/office/powerpoint/2010/main" val="3570177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chemeClr val="accent2">
                    <a:lumMod val="60000"/>
                    <a:lumOff val="40000"/>
                  </a:schemeClr>
                </a:solidFill>
                <a:cs typeface="B Titr" pitchFamily="2" charset="-78"/>
              </a:rPr>
              <a:t>وزن گیری در دوران بارداری</a:t>
            </a:r>
            <a:endParaRPr lang="fa-IR" sz="2800" dirty="0">
              <a:solidFill>
                <a:schemeClr val="accent2">
                  <a:lumMod val="60000"/>
                  <a:lumOff val="40000"/>
                </a:schemeClr>
              </a:solidFill>
              <a:cs typeface="B Titr" pitchFamily="2" charset="-78"/>
            </a:endParaRPr>
          </a:p>
        </p:txBody>
      </p:sp>
      <p:sp>
        <p:nvSpPr>
          <p:cNvPr id="3" name="Content Placeholder 2"/>
          <p:cNvSpPr>
            <a:spLocks noGrp="1"/>
          </p:cNvSpPr>
          <p:nvPr>
            <p:ph idx="1"/>
          </p:nvPr>
        </p:nvSpPr>
        <p:spPr>
          <a:xfrm>
            <a:off x="457200" y="1752600"/>
            <a:ext cx="8435280" cy="4373563"/>
          </a:xfrm>
        </p:spPr>
        <p:txBody>
          <a:bodyPr/>
          <a:lstStyle/>
          <a:p>
            <a:pPr marL="685800" indent="-342900" algn="just">
              <a:lnSpc>
                <a:spcPct val="115000"/>
              </a:lnSpc>
              <a:spcAft>
                <a:spcPts val="1000"/>
              </a:spcAft>
            </a:pPr>
            <a:r>
              <a:rPr lang="fa-IR" b="1" dirty="0">
                <a:latin typeface="Calibri"/>
                <a:ea typeface="Calibri"/>
                <a:cs typeface="B Nazanin"/>
              </a:rPr>
              <a:t>تمام زنان در دوران بارداری در هر شرایط تغذيه‌اي که باشند (کم وزن، طبیعی، دارای اضافه وزن و یا چاق) باید افزایش وزن مناسبی داشته باشند</a:t>
            </a:r>
            <a:r>
              <a:rPr lang="fa-IR" b="1" dirty="0" smtClean="0">
                <a:latin typeface="Calibri"/>
                <a:ea typeface="Calibri"/>
                <a:cs typeface="B Nazanin"/>
              </a:rPr>
              <a:t>.</a:t>
            </a:r>
          </a:p>
          <a:p>
            <a:pPr marL="685800" indent="-342900" algn="just">
              <a:lnSpc>
                <a:spcPct val="115000"/>
              </a:lnSpc>
              <a:spcAft>
                <a:spcPts val="1000"/>
              </a:spcAft>
            </a:pPr>
            <a:r>
              <a:rPr lang="fa-IR" b="1" u="sng" dirty="0" smtClean="0">
                <a:latin typeface="Calibri"/>
                <a:ea typeface="Calibri"/>
                <a:cs typeface="B Nazanin"/>
              </a:rPr>
              <a:t> </a:t>
            </a:r>
            <a:r>
              <a:rPr lang="fa-IR" b="1" u="sng" dirty="0">
                <a:latin typeface="Calibri"/>
                <a:ea typeface="Calibri"/>
                <a:cs typeface="B Nazanin"/>
              </a:rPr>
              <a:t>الگوی افزایش وزن به</a:t>
            </a:r>
            <a:r>
              <a:rPr lang="fa-IR" u="sng" dirty="0">
                <a:latin typeface="Calibri"/>
                <a:ea typeface="Calibri"/>
                <a:cs typeface="B Nazanin"/>
              </a:rPr>
              <a:t> </a:t>
            </a:r>
            <a:r>
              <a:rPr lang="fa-IR" b="1" u="sng" dirty="0">
                <a:latin typeface="Calibri"/>
                <a:ea typeface="Calibri"/>
                <a:cs typeface="B Nazanin"/>
              </a:rPr>
              <a:t>اندازه افزایش وزن اهمیت دارد.</a:t>
            </a:r>
            <a:r>
              <a:rPr lang="fa-IR" b="1" dirty="0">
                <a:latin typeface="Calibri"/>
                <a:ea typeface="Calibri"/>
                <a:cs typeface="B Nazanin"/>
              </a:rPr>
              <a:t> </a:t>
            </a:r>
            <a:endParaRPr lang="fa-IR" b="1" dirty="0" smtClean="0">
              <a:latin typeface="Calibri"/>
              <a:ea typeface="Calibri"/>
              <a:cs typeface="B Nazanin"/>
            </a:endParaRPr>
          </a:p>
          <a:p>
            <a:pPr marL="685800" indent="-342900" algn="just">
              <a:lnSpc>
                <a:spcPct val="115000"/>
              </a:lnSpc>
              <a:spcAft>
                <a:spcPts val="1000"/>
              </a:spcAft>
            </a:pPr>
            <a:r>
              <a:rPr lang="fa-IR" b="1" dirty="0" smtClean="0">
                <a:latin typeface="Calibri"/>
                <a:ea typeface="Calibri"/>
                <a:cs typeface="B Nazanin"/>
              </a:rPr>
              <a:t>میزان </a:t>
            </a:r>
            <a:r>
              <a:rPr lang="fa-IR" b="1" dirty="0">
                <a:latin typeface="Calibri"/>
                <a:ea typeface="Calibri"/>
                <a:cs typeface="B Nazanin"/>
              </a:rPr>
              <a:t>افزایش وزن در طول ماه‌های مختلف دوره‌ی بارداری یکسان نیست. بطور متوسط در سه ماهه اول کمترین مقدار (2-5/. کیلوگرم)، در سه ماهه دوم 4-3 کیلوگرم و در سه ماهه سوم بیشترین مقدار (5-4 کیلوگرم) افزایش وزن وجود دارد</a:t>
            </a:r>
            <a:r>
              <a:rPr lang="fa-IR" b="1" dirty="0" smtClean="0">
                <a:latin typeface="Calibri"/>
                <a:ea typeface="Calibri"/>
                <a:cs typeface="B Nazanin"/>
              </a:rPr>
              <a:t>.</a:t>
            </a:r>
            <a:endParaRPr lang="en-US" sz="2000" dirty="0">
              <a:effectLst/>
              <a:latin typeface="Calibri"/>
              <a:ea typeface="Calibri"/>
              <a:cs typeface="Arial"/>
            </a:endParaRPr>
          </a:p>
        </p:txBody>
      </p:sp>
    </p:spTree>
    <p:extLst>
      <p:ext uri="{BB962C8B-B14F-4D97-AF65-F5344CB8AC3E}">
        <p14:creationId xmlns:p14="http://schemas.microsoft.com/office/powerpoint/2010/main" val="34671879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252095">
              <a:lnSpc>
                <a:spcPct val="115000"/>
              </a:lnSpc>
              <a:spcAft>
                <a:spcPts val="1000"/>
              </a:spcAft>
            </a:pPr>
            <a:r>
              <a:rPr lang="fa-IR" sz="2400" b="1" dirty="0">
                <a:solidFill>
                  <a:srgbClr val="FF0000"/>
                </a:solidFill>
                <a:latin typeface="Calibri"/>
                <a:ea typeface="Calibri"/>
                <a:cs typeface="B Titr" pitchFamily="2" charset="-78"/>
              </a:rPr>
              <a:t>وزن‌گيري برای مادر‌های باردار در تک قلویی</a:t>
            </a:r>
            <a:r>
              <a:rPr lang="en-US" sz="2400" dirty="0">
                <a:solidFill>
                  <a:srgbClr val="FF0000"/>
                </a:solidFill>
                <a:latin typeface="Calibri"/>
                <a:ea typeface="Calibri"/>
                <a:cs typeface="B Titr" pitchFamily="2" charset="-78"/>
              </a:rPr>
              <a:t/>
            </a:r>
            <a:br>
              <a:rPr lang="en-US" sz="2400" dirty="0">
                <a:solidFill>
                  <a:srgbClr val="FF0000"/>
                </a:solidFill>
                <a:latin typeface="Calibri"/>
                <a:ea typeface="Calibri"/>
                <a:cs typeface="B Titr" pitchFamily="2" charset="-78"/>
              </a:rPr>
            </a:br>
            <a:endParaRPr lang="fa-IR" sz="2400" dirty="0">
              <a:solidFill>
                <a:srgbClr val="FF0000"/>
              </a:solidFill>
              <a:cs typeface="B Titr" pitchFamily="2" charset="-78"/>
            </a:endParaRPr>
          </a:p>
        </p:txBody>
      </p:sp>
      <p:sp>
        <p:nvSpPr>
          <p:cNvPr id="3" name="Content Placeholder 2"/>
          <p:cNvSpPr>
            <a:spLocks noGrp="1"/>
          </p:cNvSpPr>
          <p:nvPr>
            <p:ph idx="1"/>
          </p:nvPr>
        </p:nvSpPr>
        <p:spPr>
          <a:xfrm>
            <a:off x="457200" y="1556792"/>
            <a:ext cx="8229600" cy="4569371"/>
          </a:xfrm>
        </p:spPr>
        <p:txBody>
          <a:bodyPr>
            <a:normAutofit/>
          </a:bodyPr>
          <a:lstStyle/>
          <a:p>
            <a:pPr marL="114300" indent="0" algn="ctr">
              <a:lnSpc>
                <a:spcPct val="150000"/>
              </a:lnSpc>
              <a:buNone/>
            </a:pPr>
            <a:r>
              <a:rPr lang="fa-IR" sz="2000" b="1" dirty="0">
                <a:latin typeface="Calibri"/>
                <a:ea typeface="Calibri"/>
                <a:cs typeface="B Mitra" pitchFamily="2" charset="-78"/>
              </a:rPr>
              <a:t>میزان افزایش وزن برای مادران باردار بالاتر از 19 سال در بارداری تک قلویی</a:t>
            </a:r>
            <a:r>
              <a:rPr lang="fa-IR" sz="2000" dirty="0">
                <a:ea typeface="Calibri"/>
                <a:cs typeface="B Mitra" pitchFamily="2" charset="-78"/>
              </a:rPr>
              <a:t> </a:t>
            </a:r>
            <a:r>
              <a:rPr lang="fa-IR" sz="2000" b="1" dirty="0">
                <a:latin typeface="Calibri"/>
                <a:ea typeface="Calibri"/>
                <a:cs typeface="B Mitra" pitchFamily="2" charset="-78"/>
              </a:rPr>
              <a:t>بر اساس نمایه توده بدنی </a:t>
            </a:r>
            <a:r>
              <a:rPr lang="fa-IR" sz="2000" b="1" dirty="0" smtClean="0">
                <a:latin typeface="Calibri"/>
                <a:ea typeface="Calibri"/>
                <a:cs typeface="B Mitra" pitchFamily="2" charset="-78"/>
              </a:rPr>
              <a:t>قبل </a:t>
            </a:r>
            <a:r>
              <a:rPr lang="fa-IR" sz="2000" b="1" dirty="0">
                <a:latin typeface="Calibri"/>
                <a:ea typeface="Calibri"/>
                <a:cs typeface="B Mitra" pitchFamily="2" charset="-78"/>
              </a:rPr>
              <a:t>از </a:t>
            </a:r>
            <a:r>
              <a:rPr lang="fa-IR" sz="2000" b="1" dirty="0" smtClean="0">
                <a:latin typeface="Calibri"/>
                <a:ea typeface="Calibri"/>
                <a:cs typeface="B Mitra" pitchFamily="2" charset="-78"/>
              </a:rPr>
              <a:t>بارداری</a:t>
            </a:r>
          </a:p>
          <a:p>
            <a:pPr marL="114300" indent="0">
              <a:buNone/>
            </a:pPr>
            <a:endParaRPr lang="fa-IR" sz="2000" dirty="0">
              <a:cs typeface="B Mitra" pitchFamily="2" charset="-78"/>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02319147"/>
                  </p:ext>
                </p:extLst>
              </p:nvPr>
            </p:nvGraphicFramePr>
            <p:xfrm>
              <a:off x="462472" y="2780928"/>
              <a:ext cx="8136904" cy="2613764"/>
            </p:xfrm>
            <a:graphic>
              <a:graphicData uri="http://schemas.openxmlformats.org/drawingml/2006/table">
                <a:tbl>
                  <a:tblPr rtl="1" firstRow="1" firstCol="1" bandRow="1"/>
                  <a:tblGrid>
                    <a:gridCol w="889945"/>
                    <a:gridCol w="1137551"/>
                    <a:gridCol w="2031984"/>
                    <a:gridCol w="1908181"/>
                    <a:gridCol w="2169243"/>
                  </a:tblGrid>
                  <a:tr h="836421">
                    <a:tc>
                      <a:txBody>
                        <a:bodyPr/>
                        <a:lstStyle/>
                        <a:p>
                          <a:pPr algn="ctr" rtl="1">
                            <a:lnSpc>
                              <a:spcPct val="150000"/>
                            </a:lnSpc>
                            <a:spcAft>
                              <a:spcPts val="0"/>
                            </a:spcAft>
                          </a:pPr>
                          <a:r>
                            <a:rPr lang="fa-IR" sz="1600" dirty="0">
                              <a:effectLst/>
                              <a:latin typeface="Calibri"/>
                              <a:ea typeface="Calibri"/>
                              <a:cs typeface="B Titr" pitchFamily="2" charset="-78"/>
                            </a:rPr>
                            <a:t>رنگ ناحیه </a:t>
                          </a:r>
                          <a:r>
                            <a:rPr lang="en-US" sz="1600" b="1" dirty="0">
                              <a:effectLst/>
                              <a:latin typeface="Calibri"/>
                              <a:ea typeface="Calibri"/>
                              <a:cs typeface="B Titr" pitchFamily="2" charset="-78"/>
                            </a:rPr>
                            <a:t>BMI</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50000"/>
                            </a:lnSpc>
                            <a:spcAft>
                              <a:spcPts val="0"/>
                            </a:spcAft>
                          </a:pPr>
                          <a:r>
                            <a:rPr lang="fa-IR" sz="1600" dirty="0">
                              <a:effectLst/>
                              <a:latin typeface="Calibri"/>
                              <a:ea typeface="Calibri"/>
                              <a:cs typeface="B Titr" pitchFamily="2" charset="-78"/>
                            </a:rPr>
                            <a:t>وضعیت تغذیه</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50000"/>
                            </a:lnSpc>
                            <a:spcAft>
                              <a:spcPts val="0"/>
                            </a:spcAft>
                          </a:pPr>
                          <a:r>
                            <a:rPr lang="en-US" sz="1600" b="1" dirty="0">
                              <a:effectLst/>
                              <a:latin typeface="Calibri"/>
                              <a:ea typeface="Calibri"/>
                              <a:cs typeface="B Titr" pitchFamily="2" charset="-78"/>
                            </a:rPr>
                            <a:t>BMI</a:t>
                          </a:r>
                          <a:r>
                            <a:rPr lang="fa-IR" sz="1600" dirty="0">
                              <a:effectLst/>
                              <a:latin typeface="Calibri"/>
                              <a:ea typeface="Calibri"/>
                              <a:cs typeface="B Titr" pitchFamily="2" charset="-78"/>
                            </a:rPr>
                            <a:t> قبل از بارداری</a:t>
                          </a:r>
                          <a:r>
                            <a:rPr lang="en-US" sz="1600" b="1" dirty="0">
                              <a:effectLst/>
                              <a:latin typeface="Calibri"/>
                              <a:ea typeface="Calibri"/>
                              <a:cs typeface="B Titr" pitchFamily="2" charset="-78"/>
                            </a:rPr>
                            <a:t> kg/m</a:t>
                          </a:r>
                          <a:r>
                            <a:rPr lang="en-US" sz="1600" b="1" baseline="30000" dirty="0">
                              <a:effectLst/>
                              <a:latin typeface="Calibri"/>
                              <a:ea typeface="Calibri"/>
                              <a:cs typeface="B Titr" pitchFamily="2" charset="-78"/>
                            </a:rPr>
                            <a:t>2</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50000"/>
                            </a:lnSpc>
                            <a:spcAft>
                              <a:spcPts val="0"/>
                            </a:spcAft>
                          </a:pPr>
                          <a:r>
                            <a:rPr lang="fa-IR" sz="1600" dirty="0">
                              <a:effectLst/>
                              <a:latin typeface="Calibri"/>
                              <a:ea typeface="Calibri"/>
                              <a:cs typeface="B Titr" pitchFamily="2" charset="-78"/>
                            </a:rPr>
                            <a:t>محدوده مجاز افزایش وزن (کیلوگرم)</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50000"/>
                            </a:lnSpc>
                            <a:spcAft>
                              <a:spcPts val="0"/>
                            </a:spcAft>
                          </a:pPr>
                          <a:r>
                            <a:rPr lang="fa-IR" sz="1600" dirty="0">
                              <a:effectLst/>
                              <a:latin typeface="Calibri"/>
                              <a:ea typeface="Calibri"/>
                              <a:cs typeface="B Titr" pitchFamily="2" charset="-78"/>
                            </a:rPr>
                            <a:t>افزایش وزن از ابتدای هفته 13 بارداری به بعد(کیلوگرم/هفته)</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379121">
                    <a:tc>
                      <a:txBody>
                        <a:bodyPr/>
                        <a:lstStyle/>
                        <a:p>
                          <a:pPr algn="ctr" rtl="1">
                            <a:lnSpc>
                              <a:spcPct val="150000"/>
                            </a:lnSpc>
                            <a:spcAft>
                              <a:spcPts val="0"/>
                            </a:spcAft>
                          </a:pPr>
                          <a:r>
                            <a:rPr lang="fa-IR" sz="1600" b="1" dirty="0">
                              <a:effectLst/>
                              <a:latin typeface="Calibri"/>
                              <a:ea typeface="Calibri"/>
                              <a:cs typeface="B Titr" pitchFamily="2" charset="-78"/>
                            </a:rPr>
                            <a:t>زرد</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fa-IR" sz="1600" b="1" dirty="0">
                              <a:effectLst/>
                              <a:latin typeface="Calibri"/>
                              <a:ea typeface="Calibri"/>
                              <a:cs typeface="B Titr" pitchFamily="2" charset="-78"/>
                            </a:rPr>
                            <a:t>کم وزن</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18.5&gt;</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fa-IR" sz="1600" b="1" dirty="0">
                              <a:effectLst/>
                              <a:latin typeface="Calibri"/>
                              <a:ea typeface="Calibri"/>
                              <a:cs typeface="B Titr" pitchFamily="2" charset="-78"/>
                            </a:rPr>
                            <a:t>18- </a:t>
                          </a:r>
                          <a:r>
                            <a:rPr lang="fa-IR" sz="1600" b="1" dirty="0" smtClean="0">
                              <a:effectLst/>
                              <a:latin typeface="Calibri"/>
                              <a:ea typeface="Calibri"/>
                              <a:cs typeface="B Titr" pitchFamily="2" charset="-78"/>
                            </a:rPr>
                            <a:t>12.5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0.5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9121">
                    <a:tc>
                      <a:txBody>
                        <a:bodyPr/>
                        <a:lstStyle/>
                        <a:p>
                          <a:pPr algn="ctr" rtl="1">
                            <a:lnSpc>
                              <a:spcPct val="150000"/>
                            </a:lnSpc>
                            <a:spcAft>
                              <a:spcPts val="0"/>
                            </a:spcAft>
                          </a:pPr>
                          <a:r>
                            <a:rPr lang="fa-IR" sz="1600" b="1" dirty="0">
                              <a:effectLst/>
                              <a:latin typeface="Calibri"/>
                              <a:ea typeface="Calibri"/>
                              <a:cs typeface="B Titr" pitchFamily="2" charset="-78"/>
                            </a:rPr>
                            <a:t>سبز</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50000"/>
                            </a:lnSpc>
                            <a:spcAft>
                              <a:spcPts val="0"/>
                            </a:spcAft>
                          </a:pPr>
                          <a:r>
                            <a:rPr lang="fa-IR" sz="1600" b="1">
                              <a:effectLst/>
                              <a:latin typeface="Calibri"/>
                              <a:ea typeface="Calibri"/>
                              <a:cs typeface="B Titr" pitchFamily="2" charset="-78"/>
                            </a:rPr>
                            <a:t>طبیعی</a:t>
                          </a:r>
                          <a:endParaRPr lang="en-US" sz="140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24.9- 18.5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50000"/>
                            </a:lnSpc>
                            <a:spcAft>
                              <a:spcPts val="0"/>
                            </a:spcAft>
                          </a:pPr>
                          <a:r>
                            <a:rPr lang="fa-IR" sz="1600" b="1" dirty="0">
                              <a:effectLst/>
                              <a:latin typeface="Calibri"/>
                              <a:ea typeface="Calibri"/>
                              <a:cs typeface="B Titr" pitchFamily="2" charset="-78"/>
                            </a:rPr>
                            <a:t>16- </a:t>
                          </a:r>
                          <a:r>
                            <a:rPr lang="fa-IR" sz="1600" b="1" dirty="0" smtClean="0">
                              <a:effectLst/>
                              <a:latin typeface="Calibri"/>
                              <a:ea typeface="Calibri"/>
                              <a:cs typeface="B Titr" pitchFamily="2" charset="-78"/>
                            </a:rPr>
                            <a:t>11.5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0.4</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79121">
                    <a:tc>
                      <a:txBody>
                        <a:bodyPr/>
                        <a:lstStyle/>
                        <a:p>
                          <a:pPr algn="ctr" rtl="1">
                            <a:lnSpc>
                              <a:spcPct val="150000"/>
                            </a:lnSpc>
                            <a:spcAft>
                              <a:spcPts val="0"/>
                            </a:spcAft>
                          </a:pPr>
                          <a:r>
                            <a:rPr lang="fa-IR" sz="1600" b="1" dirty="0">
                              <a:effectLst/>
                              <a:latin typeface="Calibri"/>
                              <a:ea typeface="Calibri"/>
                              <a:cs typeface="B Titr" pitchFamily="2" charset="-78"/>
                            </a:rPr>
                            <a:t>نارنجی</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fa-IR" sz="1600" b="1" dirty="0">
                              <a:effectLst/>
                              <a:latin typeface="Calibri"/>
                              <a:ea typeface="Calibri"/>
                              <a:cs typeface="B Titr" pitchFamily="2" charset="-78"/>
                            </a:rPr>
                            <a:t>اضافه وزن</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29.9- </a:t>
                          </a:r>
                          <a:r>
                            <a:rPr lang="fa-IR" sz="1600" b="1" dirty="0">
                              <a:effectLst/>
                              <a:latin typeface="Calibri"/>
                              <a:ea typeface="Calibri"/>
                              <a:cs typeface="B Titr" pitchFamily="2" charset="-78"/>
                            </a:rPr>
                            <a:t>25 </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11.5- 7</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0.3</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79121">
                    <a:tc>
                      <a:txBody>
                        <a:bodyPr/>
                        <a:lstStyle/>
                        <a:p>
                          <a:pPr algn="ctr" rtl="1">
                            <a:lnSpc>
                              <a:spcPct val="150000"/>
                            </a:lnSpc>
                            <a:spcAft>
                              <a:spcPts val="0"/>
                            </a:spcAft>
                          </a:pPr>
                          <a:r>
                            <a:rPr lang="fa-IR" sz="1600" b="1" dirty="0">
                              <a:effectLst/>
                              <a:latin typeface="Calibri"/>
                              <a:ea typeface="Calibri"/>
                              <a:cs typeface="B Titr" pitchFamily="2" charset="-78"/>
                            </a:rPr>
                            <a:t>قرمز</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fa-IR" sz="1600" b="1" dirty="0">
                              <a:effectLst/>
                              <a:latin typeface="Calibri"/>
                              <a:ea typeface="Calibri"/>
                              <a:cs typeface="B Titr" pitchFamily="2" charset="-78"/>
                            </a:rPr>
                            <a:t>چاق</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fa-IR" sz="1600" b="1" dirty="0">
                              <a:effectLst/>
                              <a:latin typeface="Calibri"/>
                              <a:ea typeface="Calibri"/>
                              <a:cs typeface="B Titr" pitchFamily="2" charset="-78"/>
                            </a:rPr>
                            <a:t>30</a:t>
                          </a:r>
                          <a14:m>
                            <m:oMath xmlns:m="http://schemas.openxmlformats.org/officeDocument/2006/math">
                              <m:r>
                                <a:rPr lang="en-US" sz="1600" i="1">
                                  <a:effectLst/>
                                  <a:latin typeface="Cambria Math"/>
                                  <a:ea typeface="Calibri"/>
                                  <a:cs typeface="B Mitra"/>
                                </a:rPr>
                                <m:t>≥ </m:t>
                              </m:r>
                            </m:oMath>
                          </a14:m>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fa-IR" sz="1600" b="1" dirty="0">
                              <a:effectLst/>
                              <a:latin typeface="Calibri"/>
                              <a:ea typeface="Calibri"/>
                              <a:cs typeface="B Titr" pitchFamily="2" charset="-78"/>
                            </a:rPr>
                            <a:t>9-5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0.2</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02319147"/>
                  </p:ext>
                </p:extLst>
              </p:nvPr>
            </p:nvGraphicFramePr>
            <p:xfrm>
              <a:off x="462472" y="2780928"/>
              <a:ext cx="8136904" cy="2583284"/>
            </p:xfrm>
            <a:graphic>
              <a:graphicData uri="http://schemas.openxmlformats.org/drawingml/2006/table">
                <a:tbl>
                  <a:tblPr rtl="1" firstRow="1" firstCol="1" bandRow="1"/>
                  <a:tblGrid>
                    <a:gridCol w="889945"/>
                    <a:gridCol w="1137551"/>
                    <a:gridCol w="2031984"/>
                    <a:gridCol w="1908181"/>
                    <a:gridCol w="2169243"/>
                  </a:tblGrid>
                  <a:tr h="1066800">
                    <a:tc>
                      <a:txBody>
                        <a:bodyPr/>
                        <a:lstStyle/>
                        <a:p>
                          <a:pPr algn="ctr" rtl="1">
                            <a:lnSpc>
                              <a:spcPct val="150000"/>
                            </a:lnSpc>
                            <a:spcAft>
                              <a:spcPts val="0"/>
                            </a:spcAft>
                          </a:pPr>
                          <a:r>
                            <a:rPr lang="fa-IR" sz="1600" dirty="0">
                              <a:effectLst/>
                              <a:latin typeface="Calibri"/>
                              <a:ea typeface="Calibri"/>
                              <a:cs typeface="B Titr" pitchFamily="2" charset="-78"/>
                            </a:rPr>
                            <a:t>رنگ ناحیه </a:t>
                          </a:r>
                          <a:r>
                            <a:rPr lang="en-US" sz="1600" b="1" dirty="0">
                              <a:effectLst/>
                              <a:latin typeface="Calibri"/>
                              <a:ea typeface="Calibri"/>
                              <a:cs typeface="B Titr" pitchFamily="2" charset="-78"/>
                            </a:rPr>
                            <a:t>BMI</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50000"/>
                            </a:lnSpc>
                            <a:spcAft>
                              <a:spcPts val="0"/>
                            </a:spcAft>
                          </a:pPr>
                          <a:r>
                            <a:rPr lang="fa-IR" sz="1600" dirty="0">
                              <a:effectLst/>
                              <a:latin typeface="Calibri"/>
                              <a:ea typeface="Calibri"/>
                              <a:cs typeface="B Titr" pitchFamily="2" charset="-78"/>
                            </a:rPr>
                            <a:t>وضعیت تغذیه</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50000"/>
                            </a:lnSpc>
                            <a:spcAft>
                              <a:spcPts val="0"/>
                            </a:spcAft>
                          </a:pPr>
                          <a:r>
                            <a:rPr lang="en-US" sz="1600" b="1" dirty="0">
                              <a:effectLst/>
                              <a:latin typeface="Calibri"/>
                              <a:ea typeface="Calibri"/>
                              <a:cs typeface="B Titr" pitchFamily="2" charset="-78"/>
                            </a:rPr>
                            <a:t>BMI</a:t>
                          </a:r>
                          <a:r>
                            <a:rPr lang="fa-IR" sz="1600" dirty="0">
                              <a:effectLst/>
                              <a:latin typeface="Calibri"/>
                              <a:ea typeface="Calibri"/>
                              <a:cs typeface="B Titr" pitchFamily="2" charset="-78"/>
                            </a:rPr>
                            <a:t> قبل از بارداری</a:t>
                          </a:r>
                          <a:r>
                            <a:rPr lang="en-US" sz="1600" b="1" dirty="0">
                              <a:effectLst/>
                              <a:latin typeface="Calibri"/>
                              <a:ea typeface="Calibri"/>
                              <a:cs typeface="B Titr" pitchFamily="2" charset="-78"/>
                            </a:rPr>
                            <a:t> kg/m</a:t>
                          </a:r>
                          <a:r>
                            <a:rPr lang="en-US" sz="1600" b="1" baseline="30000" dirty="0">
                              <a:effectLst/>
                              <a:latin typeface="Calibri"/>
                              <a:ea typeface="Calibri"/>
                              <a:cs typeface="B Titr" pitchFamily="2" charset="-78"/>
                            </a:rPr>
                            <a:t>2</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50000"/>
                            </a:lnSpc>
                            <a:spcAft>
                              <a:spcPts val="0"/>
                            </a:spcAft>
                          </a:pPr>
                          <a:r>
                            <a:rPr lang="fa-IR" sz="1600" dirty="0">
                              <a:effectLst/>
                              <a:latin typeface="Calibri"/>
                              <a:ea typeface="Calibri"/>
                              <a:cs typeface="B Titr" pitchFamily="2" charset="-78"/>
                            </a:rPr>
                            <a:t>محدوده مجاز افزایش وزن (کیلوگرم)</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50000"/>
                            </a:lnSpc>
                            <a:spcAft>
                              <a:spcPts val="0"/>
                            </a:spcAft>
                          </a:pPr>
                          <a:r>
                            <a:rPr lang="fa-IR" sz="1600" dirty="0">
                              <a:effectLst/>
                              <a:latin typeface="Calibri"/>
                              <a:ea typeface="Calibri"/>
                              <a:cs typeface="B Titr" pitchFamily="2" charset="-78"/>
                            </a:rPr>
                            <a:t>افزایش وزن از ابتدای هفته 13 بارداری به بعد(کیلوگرم/هفته)</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379121">
                    <a:tc>
                      <a:txBody>
                        <a:bodyPr/>
                        <a:lstStyle/>
                        <a:p>
                          <a:pPr algn="ctr" rtl="1">
                            <a:lnSpc>
                              <a:spcPct val="150000"/>
                            </a:lnSpc>
                            <a:spcAft>
                              <a:spcPts val="0"/>
                            </a:spcAft>
                          </a:pPr>
                          <a:r>
                            <a:rPr lang="fa-IR" sz="1600" b="1" dirty="0">
                              <a:effectLst/>
                              <a:latin typeface="Calibri"/>
                              <a:ea typeface="Calibri"/>
                              <a:cs typeface="B Titr" pitchFamily="2" charset="-78"/>
                            </a:rPr>
                            <a:t>زرد</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fa-IR" sz="1600" b="1" dirty="0">
                              <a:effectLst/>
                              <a:latin typeface="Calibri"/>
                              <a:ea typeface="Calibri"/>
                              <a:cs typeface="B Titr" pitchFamily="2" charset="-78"/>
                            </a:rPr>
                            <a:t>کم وزن</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18.5&gt;</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fa-IR" sz="1600" b="1" dirty="0">
                              <a:effectLst/>
                              <a:latin typeface="Calibri"/>
                              <a:ea typeface="Calibri"/>
                              <a:cs typeface="B Titr" pitchFamily="2" charset="-78"/>
                            </a:rPr>
                            <a:t>18- </a:t>
                          </a:r>
                          <a:r>
                            <a:rPr lang="fa-IR" sz="1600" b="1" dirty="0" smtClean="0">
                              <a:effectLst/>
                              <a:latin typeface="Calibri"/>
                              <a:ea typeface="Calibri"/>
                              <a:cs typeface="B Titr" pitchFamily="2" charset="-78"/>
                            </a:rPr>
                            <a:t>12.5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0.5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9121">
                    <a:tc>
                      <a:txBody>
                        <a:bodyPr/>
                        <a:lstStyle/>
                        <a:p>
                          <a:pPr algn="ctr" rtl="1">
                            <a:lnSpc>
                              <a:spcPct val="150000"/>
                            </a:lnSpc>
                            <a:spcAft>
                              <a:spcPts val="0"/>
                            </a:spcAft>
                          </a:pPr>
                          <a:r>
                            <a:rPr lang="fa-IR" sz="1600" b="1" dirty="0">
                              <a:effectLst/>
                              <a:latin typeface="Calibri"/>
                              <a:ea typeface="Calibri"/>
                              <a:cs typeface="B Titr" pitchFamily="2" charset="-78"/>
                            </a:rPr>
                            <a:t>سبز</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50000"/>
                            </a:lnSpc>
                            <a:spcAft>
                              <a:spcPts val="0"/>
                            </a:spcAft>
                          </a:pPr>
                          <a:r>
                            <a:rPr lang="fa-IR" sz="1600" b="1">
                              <a:effectLst/>
                              <a:latin typeface="Calibri"/>
                              <a:ea typeface="Calibri"/>
                              <a:cs typeface="B Titr" pitchFamily="2" charset="-78"/>
                            </a:rPr>
                            <a:t>طبیعی</a:t>
                          </a:r>
                          <a:endParaRPr lang="en-US" sz="140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24.9- 18.5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50000"/>
                            </a:lnSpc>
                            <a:spcAft>
                              <a:spcPts val="0"/>
                            </a:spcAft>
                          </a:pPr>
                          <a:r>
                            <a:rPr lang="fa-IR" sz="1600" b="1" dirty="0">
                              <a:effectLst/>
                              <a:latin typeface="Calibri"/>
                              <a:ea typeface="Calibri"/>
                              <a:cs typeface="B Titr" pitchFamily="2" charset="-78"/>
                            </a:rPr>
                            <a:t>16- </a:t>
                          </a:r>
                          <a:r>
                            <a:rPr lang="fa-IR" sz="1600" b="1" dirty="0" smtClean="0">
                              <a:effectLst/>
                              <a:latin typeface="Calibri"/>
                              <a:ea typeface="Calibri"/>
                              <a:cs typeface="B Titr" pitchFamily="2" charset="-78"/>
                            </a:rPr>
                            <a:t>11.5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0.4</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79121">
                    <a:tc>
                      <a:txBody>
                        <a:bodyPr/>
                        <a:lstStyle/>
                        <a:p>
                          <a:pPr algn="ctr" rtl="1">
                            <a:lnSpc>
                              <a:spcPct val="150000"/>
                            </a:lnSpc>
                            <a:spcAft>
                              <a:spcPts val="0"/>
                            </a:spcAft>
                          </a:pPr>
                          <a:r>
                            <a:rPr lang="fa-IR" sz="1600" b="1" dirty="0">
                              <a:effectLst/>
                              <a:latin typeface="Calibri"/>
                              <a:ea typeface="Calibri"/>
                              <a:cs typeface="B Titr" pitchFamily="2" charset="-78"/>
                            </a:rPr>
                            <a:t>نارنجی</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fa-IR" sz="1600" b="1" dirty="0">
                              <a:effectLst/>
                              <a:latin typeface="Calibri"/>
                              <a:ea typeface="Calibri"/>
                              <a:cs typeface="B Titr" pitchFamily="2" charset="-78"/>
                            </a:rPr>
                            <a:t>اضافه وزن</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29.9- </a:t>
                          </a:r>
                          <a:r>
                            <a:rPr lang="fa-IR" sz="1600" b="1" dirty="0">
                              <a:effectLst/>
                              <a:latin typeface="Calibri"/>
                              <a:ea typeface="Calibri"/>
                              <a:cs typeface="B Titr" pitchFamily="2" charset="-78"/>
                            </a:rPr>
                            <a:t>25 </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11.5- 7</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0.3</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79121">
                    <a:tc>
                      <a:txBody>
                        <a:bodyPr/>
                        <a:lstStyle/>
                        <a:p>
                          <a:pPr algn="ctr" rtl="1">
                            <a:lnSpc>
                              <a:spcPct val="150000"/>
                            </a:lnSpc>
                            <a:spcAft>
                              <a:spcPts val="0"/>
                            </a:spcAft>
                          </a:pPr>
                          <a:r>
                            <a:rPr lang="fa-IR" sz="1600" b="1" dirty="0">
                              <a:effectLst/>
                              <a:latin typeface="Calibri"/>
                              <a:ea typeface="Calibri"/>
                              <a:cs typeface="B Titr" pitchFamily="2" charset="-78"/>
                            </a:rPr>
                            <a:t>قرمز</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fa-IR" sz="1600" b="1" dirty="0">
                              <a:effectLst/>
                              <a:latin typeface="Calibri"/>
                              <a:ea typeface="Calibri"/>
                              <a:cs typeface="B Titr" pitchFamily="2" charset="-78"/>
                            </a:rPr>
                            <a:t>چاق</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endParaRPr lang="fa-I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blipFill rotWithShape="1">
                          <a:blip r:embed="rId2"/>
                          <a:stretch>
                            <a:fillRect l="-100300" t="-583871" r="-200901" b="-29032"/>
                          </a:stretch>
                        </a:blipFill>
                      </a:tcPr>
                    </a:tc>
                    <a:tc>
                      <a:txBody>
                        <a:bodyPr/>
                        <a:lstStyle/>
                        <a:p>
                          <a:pPr algn="ctr" rtl="1">
                            <a:lnSpc>
                              <a:spcPct val="150000"/>
                            </a:lnSpc>
                            <a:spcAft>
                              <a:spcPts val="0"/>
                            </a:spcAft>
                          </a:pPr>
                          <a:r>
                            <a:rPr lang="fa-IR" sz="1600" b="1" dirty="0">
                              <a:effectLst/>
                              <a:latin typeface="Calibri"/>
                              <a:ea typeface="Calibri"/>
                              <a:cs typeface="B Titr" pitchFamily="2" charset="-78"/>
                            </a:rPr>
                            <a:t>9-5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50000"/>
                            </a:lnSpc>
                            <a:spcAft>
                              <a:spcPts val="0"/>
                            </a:spcAft>
                          </a:pPr>
                          <a:r>
                            <a:rPr lang="fa-IR" sz="1600" b="1" dirty="0" smtClean="0">
                              <a:effectLst/>
                              <a:latin typeface="Calibri"/>
                              <a:ea typeface="Calibri"/>
                              <a:cs typeface="B Titr" pitchFamily="2" charset="-78"/>
                            </a:rPr>
                            <a:t>0.2</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r>
                </a:tbl>
              </a:graphicData>
            </a:graphic>
          </p:graphicFrame>
        </mc:Fallback>
      </mc:AlternateContent>
      <p:sp>
        <p:nvSpPr>
          <p:cNvPr id="5" name="Rectangle 4"/>
          <p:cNvSpPr/>
          <p:nvPr/>
        </p:nvSpPr>
        <p:spPr>
          <a:xfrm>
            <a:off x="390465" y="5661248"/>
            <a:ext cx="8208911" cy="410882"/>
          </a:xfrm>
          <a:prstGeom prst="rect">
            <a:avLst/>
          </a:prstGeom>
        </p:spPr>
        <p:txBody>
          <a:bodyPr wrap="square">
            <a:spAutoFit/>
          </a:bodyPr>
          <a:lstStyle/>
          <a:p>
            <a:pPr marL="285750" indent="-285750" algn="just">
              <a:lnSpc>
                <a:spcPct val="115000"/>
              </a:lnSpc>
              <a:spcAft>
                <a:spcPts val="1000"/>
              </a:spcAft>
              <a:buFont typeface="Wingdings" pitchFamily="2" charset="2"/>
              <a:buChar char="ü"/>
            </a:pPr>
            <a:r>
              <a:rPr lang="fa-IR" b="1" dirty="0" smtClean="0">
                <a:solidFill>
                  <a:srgbClr val="FF0000"/>
                </a:solidFill>
                <a:effectLst/>
                <a:latin typeface="Calibri"/>
                <a:ea typeface="Calibri"/>
                <a:cs typeface="B Nazanin"/>
              </a:rPr>
              <a:t>الگوی وزن‌گيري مهم است. افزایش وزن باید تدریجی باشد. </a:t>
            </a:r>
            <a:endParaRPr lang="en-US" sz="16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72618784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just">
              <a:lnSpc>
                <a:spcPct val="115000"/>
              </a:lnSpc>
              <a:spcAft>
                <a:spcPts val="1000"/>
              </a:spcAft>
              <a:buNone/>
            </a:pPr>
            <a:r>
              <a:rPr lang="fa-IR" b="1" dirty="0" smtClean="0">
                <a:latin typeface="Calibri"/>
                <a:ea typeface="Calibri"/>
                <a:cs typeface="B Nazanin"/>
              </a:rPr>
              <a:t>الف)افزایش </a:t>
            </a:r>
            <a:r>
              <a:rPr lang="fa-IR" b="1" dirty="0">
                <a:latin typeface="Calibri"/>
                <a:ea typeface="Calibri"/>
                <a:cs typeface="B Nazanin"/>
              </a:rPr>
              <a:t>وزن در سه ماهه اول بارداری در حدود </a:t>
            </a:r>
            <a:r>
              <a:rPr lang="fa-IR" b="1" dirty="0" smtClean="0">
                <a:latin typeface="Calibri"/>
                <a:ea typeface="Calibri"/>
                <a:cs typeface="B Nazanin"/>
              </a:rPr>
              <a:t>0.5تا </a:t>
            </a:r>
            <a:r>
              <a:rPr lang="fa-IR" b="1" dirty="0">
                <a:latin typeface="Calibri"/>
                <a:ea typeface="Calibri"/>
                <a:cs typeface="B Nazanin"/>
              </a:rPr>
              <a:t>2 کیلوگرم مي‌باشد.</a:t>
            </a:r>
            <a:endParaRPr lang="en-US" sz="2000" dirty="0">
              <a:latin typeface="Calibri"/>
              <a:ea typeface="Calibri"/>
              <a:cs typeface="Arial"/>
            </a:endParaRPr>
          </a:p>
          <a:p>
            <a:pPr indent="0" algn="just">
              <a:lnSpc>
                <a:spcPct val="115000"/>
              </a:lnSpc>
              <a:spcAft>
                <a:spcPts val="1000"/>
              </a:spcAft>
              <a:buNone/>
            </a:pPr>
            <a:r>
              <a:rPr lang="fa-IR" b="1" dirty="0" smtClean="0">
                <a:latin typeface="Calibri"/>
                <a:ea typeface="Calibri"/>
                <a:cs typeface="B Nazanin"/>
              </a:rPr>
              <a:t>ب)افزایش </a:t>
            </a:r>
            <a:r>
              <a:rPr lang="fa-IR" b="1" dirty="0">
                <a:latin typeface="Calibri"/>
                <a:ea typeface="Calibri"/>
                <a:cs typeface="B Nazanin"/>
              </a:rPr>
              <a:t>وزن مناسب براي مادر‌ان دارای نمایه توده بدنی 35 یا بیشتر باید توسط کارشناس تغذیه تعیین شود.</a:t>
            </a:r>
            <a:endParaRPr lang="en-US" sz="2000" dirty="0">
              <a:latin typeface="Calibri"/>
              <a:ea typeface="Calibri"/>
              <a:cs typeface="Arial"/>
            </a:endParaRPr>
          </a:p>
          <a:p>
            <a:pPr indent="0" algn="just">
              <a:lnSpc>
                <a:spcPct val="115000"/>
              </a:lnSpc>
              <a:spcAft>
                <a:spcPts val="1000"/>
              </a:spcAft>
              <a:buNone/>
            </a:pPr>
            <a:r>
              <a:rPr lang="fa-IR" b="1" dirty="0" smtClean="0">
                <a:latin typeface="Calibri"/>
                <a:ea typeface="Calibri"/>
                <a:cs typeface="B Nazanin"/>
              </a:rPr>
              <a:t>ج)در </a:t>
            </a:r>
            <a:r>
              <a:rPr lang="fa-IR" b="1" dirty="0">
                <a:latin typeface="Calibri"/>
                <a:ea typeface="Calibri"/>
                <a:cs typeface="B Nazanin"/>
              </a:rPr>
              <a:t>زنان کوتاه قد (کمتر از 150 سانتی متر) افزایش وزن باید در محدوده حداقل میزان دامنه ارائه شده باشد. </a:t>
            </a:r>
            <a:endParaRPr lang="en-US" sz="2000" dirty="0">
              <a:latin typeface="Calibri"/>
              <a:ea typeface="Calibri"/>
              <a:cs typeface="Arial"/>
            </a:endParaRPr>
          </a:p>
          <a:p>
            <a:endParaRPr lang="fa-IR" dirty="0"/>
          </a:p>
        </p:txBody>
      </p:sp>
      <p:sp>
        <p:nvSpPr>
          <p:cNvPr id="4" name="Cloud 3"/>
          <p:cNvSpPr/>
          <p:nvPr/>
        </p:nvSpPr>
        <p:spPr>
          <a:xfrm>
            <a:off x="5868144" y="476672"/>
            <a:ext cx="2736304" cy="108012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B050"/>
                </a:solidFill>
                <a:latin typeface="Calibri"/>
                <a:ea typeface="Calibri"/>
                <a:cs typeface="B Titr" pitchFamily="2" charset="-78"/>
              </a:rPr>
              <a:t/>
            </a:r>
            <a:br>
              <a:rPr lang="fa-IR" sz="2800" b="1" dirty="0">
                <a:solidFill>
                  <a:srgbClr val="00B050"/>
                </a:solidFill>
                <a:latin typeface="Calibri"/>
                <a:ea typeface="Calibri"/>
                <a:cs typeface="B Titr" pitchFamily="2" charset="-78"/>
              </a:rPr>
            </a:br>
            <a:r>
              <a:rPr lang="fa-IR" sz="2800" b="1" dirty="0">
                <a:solidFill>
                  <a:srgbClr val="00B050"/>
                </a:solidFill>
                <a:latin typeface="Calibri"/>
                <a:ea typeface="Calibri"/>
                <a:cs typeface="B Titr" pitchFamily="2" charset="-78"/>
              </a:rPr>
              <a:t>چند نكته:</a:t>
            </a:r>
            <a:r>
              <a:rPr lang="en-US" sz="2800" dirty="0">
                <a:solidFill>
                  <a:srgbClr val="00B050"/>
                </a:solidFill>
                <a:latin typeface="Calibri"/>
                <a:ea typeface="Calibri"/>
                <a:cs typeface="B Titr" pitchFamily="2" charset="-78"/>
              </a:rPr>
              <a:t/>
            </a:r>
            <a:br>
              <a:rPr lang="en-US" sz="2800" dirty="0">
                <a:solidFill>
                  <a:srgbClr val="00B050"/>
                </a:solidFill>
                <a:latin typeface="Calibri"/>
                <a:ea typeface="Calibri"/>
                <a:cs typeface="B Titr" pitchFamily="2" charset="-78"/>
              </a:rPr>
            </a:br>
            <a:endParaRPr lang="fa-IR" dirty="0"/>
          </a:p>
        </p:txBody>
      </p:sp>
    </p:spTree>
    <p:extLst>
      <p:ext uri="{BB962C8B-B14F-4D97-AF65-F5344CB8AC3E}">
        <p14:creationId xmlns:p14="http://schemas.microsoft.com/office/powerpoint/2010/main" val="2809501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fa-IR" sz="2000" dirty="0">
                <a:solidFill>
                  <a:srgbClr val="00B0F0"/>
                </a:solidFill>
                <a:cs typeface="B Titr" pitchFamily="2" charset="-78"/>
              </a:rPr>
              <a:t>میزان افزایش وزن برای دختران نوجوان در بارداری تک قلویی بر اساس نمایه توده بدنی قبل از بارداری</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957764795"/>
                  </p:ext>
                </p:extLst>
              </p:nvPr>
            </p:nvGraphicFramePr>
            <p:xfrm>
              <a:off x="539552" y="2012205"/>
              <a:ext cx="8136903" cy="2592289"/>
            </p:xfrm>
            <a:graphic>
              <a:graphicData uri="http://schemas.openxmlformats.org/drawingml/2006/table">
                <a:tbl>
                  <a:tblPr rtl="1" firstRow="1" firstCol="1" bandRow="1"/>
                  <a:tblGrid>
                    <a:gridCol w="1629110"/>
                    <a:gridCol w="1968388"/>
                    <a:gridCol w="1888615"/>
                    <a:gridCol w="2650790"/>
                  </a:tblGrid>
                  <a:tr h="887785">
                    <a:tc>
                      <a:txBody>
                        <a:bodyPr/>
                        <a:lstStyle/>
                        <a:p>
                          <a:pPr algn="ctr" rtl="1">
                            <a:lnSpc>
                              <a:spcPct val="115000"/>
                            </a:lnSpc>
                            <a:spcAft>
                              <a:spcPts val="0"/>
                            </a:spcAft>
                          </a:pPr>
                          <a:r>
                            <a:rPr lang="fa-IR" sz="1600" dirty="0">
                              <a:effectLst/>
                              <a:latin typeface="Calibri"/>
                              <a:ea typeface="Calibri"/>
                              <a:cs typeface="B Titr" pitchFamily="2" charset="-78"/>
                            </a:rPr>
                            <a:t>وضعیت تغذیه</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600" b="1" dirty="0">
                              <a:effectLst/>
                              <a:latin typeface="Calibri"/>
                              <a:ea typeface="Calibri"/>
                              <a:cs typeface="B Titr" pitchFamily="2" charset="-78"/>
                            </a:rPr>
                            <a:t>z-score</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600" dirty="0">
                              <a:effectLst/>
                              <a:latin typeface="Calibri"/>
                              <a:ea typeface="Calibri"/>
                              <a:cs typeface="B Titr" pitchFamily="2" charset="-78"/>
                            </a:rPr>
                            <a:t>محدوده مجاز افزایش وزن (کیلوگرم)</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600" dirty="0">
                              <a:effectLst/>
                              <a:latin typeface="Calibri"/>
                              <a:ea typeface="Calibri"/>
                              <a:cs typeface="B Titr" pitchFamily="2" charset="-78"/>
                            </a:rPr>
                            <a:t>افزایش وزن از ابتدای هفته 13 بارداری به بعد (کیلوگرم/هفته)</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443893">
                    <a:tc>
                      <a:txBody>
                        <a:bodyPr/>
                        <a:lstStyle/>
                        <a:p>
                          <a:pPr algn="ctr" rtl="1">
                            <a:lnSpc>
                              <a:spcPct val="115000"/>
                            </a:lnSpc>
                            <a:spcAft>
                              <a:spcPts val="0"/>
                            </a:spcAft>
                          </a:pPr>
                          <a:r>
                            <a:rPr lang="fa-IR" sz="1600" b="1" dirty="0">
                              <a:effectLst/>
                              <a:latin typeface="Calibri"/>
                              <a:ea typeface="Calibri"/>
                              <a:cs typeface="B Titr" pitchFamily="2" charset="-78"/>
                            </a:rPr>
                            <a:t>کم وزن</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1600" b="1" dirty="0">
                              <a:effectLst/>
                              <a:latin typeface="Calibri"/>
                              <a:ea typeface="Calibri"/>
                              <a:cs typeface="B Titr" pitchFamily="2" charset="-78"/>
                            </a:rPr>
                            <a:t>1- &gt;</a:t>
                          </a:r>
                          <a:endParaRPr lang="en-US" sz="14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1600" b="1" dirty="0">
                              <a:effectLst/>
                              <a:latin typeface="Calibri"/>
                              <a:ea typeface="Calibri"/>
                              <a:cs typeface="B Titr" pitchFamily="2" charset="-78"/>
                            </a:rPr>
                            <a:t>18- </a:t>
                          </a:r>
                          <a:r>
                            <a:rPr lang="fa-IR" sz="1600" b="1" dirty="0" smtClean="0">
                              <a:effectLst/>
                              <a:latin typeface="Calibri"/>
                              <a:ea typeface="Calibri"/>
                              <a:cs typeface="B Titr" pitchFamily="2" charset="-78"/>
                            </a:rPr>
                            <a:t>12.5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0.5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3893">
                    <a:tc>
                      <a:txBody>
                        <a:bodyPr/>
                        <a:lstStyle/>
                        <a:p>
                          <a:pPr algn="ctr" rtl="1">
                            <a:lnSpc>
                              <a:spcPct val="115000"/>
                            </a:lnSpc>
                            <a:spcAft>
                              <a:spcPts val="0"/>
                            </a:spcAft>
                          </a:pPr>
                          <a:r>
                            <a:rPr lang="fa-IR" sz="1600" b="1" dirty="0">
                              <a:effectLst/>
                              <a:latin typeface="Calibri"/>
                              <a:ea typeface="Calibri"/>
                              <a:cs typeface="B Titr" pitchFamily="2" charset="-78"/>
                            </a:rPr>
                            <a:t>طبیعی</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fa-IR" sz="1600" b="1" dirty="0">
                              <a:effectLst/>
                              <a:latin typeface="Calibri"/>
                              <a:ea typeface="Calibri"/>
                              <a:cs typeface="B Titr" pitchFamily="2" charset="-78"/>
                            </a:rPr>
                            <a:t>از  1- تا 1+ &gt;</a:t>
                          </a:r>
                          <a:endParaRPr lang="en-US" sz="14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fa-IR" sz="1600" b="1" dirty="0">
                              <a:effectLst/>
                              <a:latin typeface="Calibri"/>
                              <a:ea typeface="Calibri"/>
                              <a:cs typeface="B Titr" pitchFamily="2" charset="-78"/>
                            </a:rPr>
                            <a:t>16- </a:t>
                          </a:r>
                          <a:r>
                            <a:rPr lang="fa-IR" sz="1600" b="1" dirty="0" smtClean="0">
                              <a:effectLst/>
                              <a:latin typeface="Calibri"/>
                              <a:ea typeface="Calibri"/>
                              <a:cs typeface="B Titr" pitchFamily="2" charset="-78"/>
                            </a:rPr>
                            <a:t>11.5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0.4</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3893">
                    <a:tc>
                      <a:txBody>
                        <a:bodyPr/>
                        <a:lstStyle/>
                        <a:p>
                          <a:pPr algn="ctr" rtl="1">
                            <a:lnSpc>
                              <a:spcPct val="115000"/>
                            </a:lnSpc>
                            <a:spcAft>
                              <a:spcPts val="0"/>
                            </a:spcAft>
                          </a:pPr>
                          <a:r>
                            <a:rPr lang="fa-IR" sz="1600" b="1" dirty="0">
                              <a:effectLst/>
                              <a:latin typeface="Calibri"/>
                              <a:ea typeface="Calibri"/>
                              <a:cs typeface="B Titr" pitchFamily="2" charset="-78"/>
                            </a:rPr>
                            <a:t>اضافه وزن</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600" b="1" dirty="0">
                              <a:effectLst/>
                              <a:latin typeface="Calibri"/>
                              <a:ea typeface="Calibri"/>
                              <a:cs typeface="B Titr" pitchFamily="2" charset="-78"/>
                            </a:rPr>
                            <a:t>از 1+  تا 2 + &gt;</a:t>
                          </a:r>
                          <a:endParaRPr lang="en-US" sz="14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11.5- </a:t>
                          </a:r>
                          <a:r>
                            <a:rPr lang="fa-IR" sz="1600" b="1" dirty="0">
                              <a:effectLst/>
                              <a:latin typeface="Calibri"/>
                              <a:ea typeface="Calibri"/>
                              <a:cs typeface="B Titr" pitchFamily="2" charset="-78"/>
                            </a:rPr>
                            <a:t>7</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0.3</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72825">
                    <a:tc>
                      <a:txBody>
                        <a:bodyPr/>
                        <a:lstStyle/>
                        <a:p>
                          <a:pPr algn="ctr" rtl="1">
                            <a:lnSpc>
                              <a:spcPct val="115000"/>
                            </a:lnSpc>
                            <a:spcAft>
                              <a:spcPts val="0"/>
                            </a:spcAft>
                          </a:pPr>
                          <a:r>
                            <a:rPr lang="fa-IR" sz="1600" b="1" dirty="0">
                              <a:effectLst/>
                              <a:latin typeface="Calibri"/>
                              <a:ea typeface="Calibri"/>
                              <a:cs typeface="B Titr" pitchFamily="2" charset="-78"/>
                            </a:rPr>
                            <a:t>چاق</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15000"/>
                            </a:lnSpc>
                            <a:spcAft>
                              <a:spcPts val="0"/>
                            </a:spcAft>
                          </a:pPr>
                          <a:r>
                            <a:rPr lang="fa-IR" sz="1600" b="1" dirty="0">
                              <a:effectLst/>
                              <a:latin typeface="Calibri"/>
                              <a:ea typeface="Calibri"/>
                              <a:cs typeface="B Titr" pitchFamily="2" charset="-78"/>
                            </a:rPr>
                            <a:t>2+</a:t>
                          </a:r>
                          <a14:m>
                            <m:oMath xmlns:m="http://schemas.openxmlformats.org/officeDocument/2006/math">
                              <m:r>
                                <a:rPr lang="en-US" sz="1600" i="1">
                                  <a:effectLst/>
                                  <a:latin typeface="Cambria Math"/>
                                  <a:ea typeface="Calibri"/>
                                  <a:cs typeface="B Mitra"/>
                                </a:rPr>
                                <m:t>≥ </m:t>
                              </m:r>
                            </m:oMath>
                          </a14:m>
                          <a:endParaRPr lang="en-US" sz="14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15000"/>
                            </a:lnSpc>
                            <a:spcAft>
                              <a:spcPts val="0"/>
                            </a:spcAft>
                          </a:pPr>
                          <a:r>
                            <a:rPr lang="fa-IR" sz="1600" b="1" dirty="0">
                              <a:effectLst/>
                              <a:latin typeface="Calibri"/>
                              <a:ea typeface="Calibri"/>
                              <a:cs typeface="B Titr" pitchFamily="2" charset="-78"/>
                            </a:rPr>
                            <a:t>9- 5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0.2</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957764795"/>
                  </p:ext>
                </p:extLst>
              </p:nvPr>
            </p:nvGraphicFramePr>
            <p:xfrm>
              <a:off x="539552" y="2012205"/>
              <a:ext cx="8136903" cy="2592289"/>
            </p:xfrm>
            <a:graphic>
              <a:graphicData uri="http://schemas.openxmlformats.org/drawingml/2006/table">
                <a:tbl>
                  <a:tblPr rtl="1" firstRow="1" firstCol="1" bandRow="1"/>
                  <a:tblGrid>
                    <a:gridCol w="1629110"/>
                    <a:gridCol w="1968388"/>
                    <a:gridCol w="1888615"/>
                    <a:gridCol w="2650790"/>
                  </a:tblGrid>
                  <a:tr h="887785">
                    <a:tc>
                      <a:txBody>
                        <a:bodyPr/>
                        <a:lstStyle/>
                        <a:p>
                          <a:pPr algn="ctr" rtl="1">
                            <a:lnSpc>
                              <a:spcPct val="115000"/>
                            </a:lnSpc>
                            <a:spcAft>
                              <a:spcPts val="0"/>
                            </a:spcAft>
                          </a:pPr>
                          <a:r>
                            <a:rPr lang="fa-IR" sz="1600" dirty="0">
                              <a:effectLst/>
                              <a:latin typeface="Calibri"/>
                              <a:ea typeface="Calibri"/>
                              <a:cs typeface="B Titr" pitchFamily="2" charset="-78"/>
                            </a:rPr>
                            <a:t>وضعیت تغذیه</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600" b="1" dirty="0">
                              <a:effectLst/>
                              <a:latin typeface="Calibri"/>
                              <a:ea typeface="Calibri"/>
                              <a:cs typeface="B Titr" pitchFamily="2" charset="-78"/>
                            </a:rPr>
                            <a:t>z-score</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600" dirty="0">
                              <a:effectLst/>
                              <a:latin typeface="Calibri"/>
                              <a:ea typeface="Calibri"/>
                              <a:cs typeface="B Titr" pitchFamily="2" charset="-78"/>
                            </a:rPr>
                            <a:t>محدوده مجاز افزایش وزن (کیلوگرم)</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600" dirty="0">
                              <a:effectLst/>
                              <a:latin typeface="Calibri"/>
                              <a:ea typeface="Calibri"/>
                              <a:cs typeface="B Titr" pitchFamily="2" charset="-78"/>
                            </a:rPr>
                            <a:t>افزایش وزن از ابتدای هفته 13 بارداری به بعد (کیلوگرم/هفته)</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443893">
                    <a:tc>
                      <a:txBody>
                        <a:bodyPr/>
                        <a:lstStyle/>
                        <a:p>
                          <a:pPr algn="ctr" rtl="1">
                            <a:lnSpc>
                              <a:spcPct val="115000"/>
                            </a:lnSpc>
                            <a:spcAft>
                              <a:spcPts val="0"/>
                            </a:spcAft>
                          </a:pPr>
                          <a:r>
                            <a:rPr lang="fa-IR" sz="1600" b="1" dirty="0">
                              <a:effectLst/>
                              <a:latin typeface="Calibri"/>
                              <a:ea typeface="Calibri"/>
                              <a:cs typeface="B Titr" pitchFamily="2" charset="-78"/>
                            </a:rPr>
                            <a:t>کم وزن</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1600" b="1" dirty="0">
                              <a:effectLst/>
                              <a:latin typeface="Calibri"/>
                              <a:ea typeface="Calibri"/>
                              <a:cs typeface="B Titr" pitchFamily="2" charset="-78"/>
                            </a:rPr>
                            <a:t>1- &gt;</a:t>
                          </a:r>
                          <a:endParaRPr lang="en-US" sz="14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1600" b="1" dirty="0">
                              <a:effectLst/>
                              <a:latin typeface="Calibri"/>
                              <a:ea typeface="Calibri"/>
                              <a:cs typeface="B Titr" pitchFamily="2" charset="-78"/>
                            </a:rPr>
                            <a:t>18- </a:t>
                          </a:r>
                          <a:r>
                            <a:rPr lang="fa-IR" sz="1600" b="1" dirty="0" smtClean="0">
                              <a:effectLst/>
                              <a:latin typeface="Calibri"/>
                              <a:ea typeface="Calibri"/>
                              <a:cs typeface="B Titr" pitchFamily="2" charset="-78"/>
                            </a:rPr>
                            <a:t>12.5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0.5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3893">
                    <a:tc>
                      <a:txBody>
                        <a:bodyPr/>
                        <a:lstStyle/>
                        <a:p>
                          <a:pPr algn="ctr" rtl="1">
                            <a:lnSpc>
                              <a:spcPct val="115000"/>
                            </a:lnSpc>
                            <a:spcAft>
                              <a:spcPts val="0"/>
                            </a:spcAft>
                          </a:pPr>
                          <a:r>
                            <a:rPr lang="fa-IR" sz="1600" b="1" dirty="0">
                              <a:effectLst/>
                              <a:latin typeface="Calibri"/>
                              <a:ea typeface="Calibri"/>
                              <a:cs typeface="B Titr" pitchFamily="2" charset="-78"/>
                            </a:rPr>
                            <a:t>طبیعی</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fa-IR" sz="1600" b="1" dirty="0">
                              <a:effectLst/>
                              <a:latin typeface="Calibri"/>
                              <a:ea typeface="Calibri"/>
                              <a:cs typeface="B Titr" pitchFamily="2" charset="-78"/>
                            </a:rPr>
                            <a:t>از  1- تا 1+ &gt;</a:t>
                          </a:r>
                          <a:endParaRPr lang="en-US" sz="14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fa-IR" sz="1600" b="1" dirty="0">
                              <a:effectLst/>
                              <a:latin typeface="Calibri"/>
                              <a:ea typeface="Calibri"/>
                              <a:cs typeface="B Titr" pitchFamily="2" charset="-78"/>
                            </a:rPr>
                            <a:t>16- </a:t>
                          </a:r>
                          <a:r>
                            <a:rPr lang="fa-IR" sz="1600" b="1" dirty="0" smtClean="0">
                              <a:effectLst/>
                              <a:latin typeface="Calibri"/>
                              <a:ea typeface="Calibri"/>
                              <a:cs typeface="B Titr" pitchFamily="2" charset="-78"/>
                            </a:rPr>
                            <a:t>11.5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0.4</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3893">
                    <a:tc>
                      <a:txBody>
                        <a:bodyPr/>
                        <a:lstStyle/>
                        <a:p>
                          <a:pPr algn="ctr" rtl="1">
                            <a:lnSpc>
                              <a:spcPct val="115000"/>
                            </a:lnSpc>
                            <a:spcAft>
                              <a:spcPts val="0"/>
                            </a:spcAft>
                          </a:pPr>
                          <a:r>
                            <a:rPr lang="fa-IR" sz="1600" b="1" dirty="0">
                              <a:effectLst/>
                              <a:latin typeface="Calibri"/>
                              <a:ea typeface="Calibri"/>
                              <a:cs typeface="B Titr" pitchFamily="2" charset="-78"/>
                            </a:rPr>
                            <a:t>اضافه وزن</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600" b="1" dirty="0">
                              <a:effectLst/>
                              <a:latin typeface="Calibri"/>
                              <a:ea typeface="Calibri"/>
                              <a:cs typeface="B Titr" pitchFamily="2" charset="-78"/>
                            </a:rPr>
                            <a:t>از 1+  تا 2 + &gt;</a:t>
                          </a:r>
                          <a:endParaRPr lang="en-US" sz="14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11.5- </a:t>
                          </a:r>
                          <a:r>
                            <a:rPr lang="fa-IR" sz="1600" b="1" dirty="0">
                              <a:effectLst/>
                              <a:latin typeface="Calibri"/>
                              <a:ea typeface="Calibri"/>
                              <a:cs typeface="B Titr" pitchFamily="2" charset="-78"/>
                            </a:rPr>
                            <a:t>7</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0.3</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72825">
                    <a:tc>
                      <a:txBody>
                        <a:bodyPr/>
                        <a:lstStyle/>
                        <a:p>
                          <a:pPr algn="ctr" rtl="1">
                            <a:lnSpc>
                              <a:spcPct val="115000"/>
                            </a:lnSpc>
                            <a:spcAft>
                              <a:spcPts val="0"/>
                            </a:spcAft>
                          </a:pPr>
                          <a:r>
                            <a:rPr lang="fa-IR" sz="1600" b="1" dirty="0">
                              <a:effectLst/>
                              <a:latin typeface="Calibri"/>
                              <a:ea typeface="Calibri"/>
                              <a:cs typeface="B Titr" pitchFamily="2" charset="-78"/>
                            </a:rPr>
                            <a:t>چاق</a:t>
                          </a:r>
                          <a:endParaRPr lang="en-US" sz="1400" dirty="0">
                            <a:effectLst/>
                            <a:latin typeface="Calibri"/>
                            <a:ea typeface="Calibri"/>
                            <a:cs typeface="B Tit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endParaRPr lang="fa-I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blipFill rotWithShape="1">
                          <a:blip r:embed="rId2"/>
                          <a:stretch>
                            <a:fillRect l="-82972" t="-596721" r="-230650" b="-21311"/>
                          </a:stretch>
                        </a:blipFill>
                      </a:tcPr>
                    </a:tc>
                    <a:tc>
                      <a:txBody>
                        <a:bodyPr/>
                        <a:lstStyle/>
                        <a:p>
                          <a:pPr algn="ctr" rtl="1">
                            <a:lnSpc>
                              <a:spcPct val="115000"/>
                            </a:lnSpc>
                            <a:spcAft>
                              <a:spcPts val="0"/>
                            </a:spcAft>
                          </a:pPr>
                          <a:r>
                            <a:rPr lang="fa-IR" sz="1600" b="1" dirty="0">
                              <a:effectLst/>
                              <a:latin typeface="Calibri"/>
                              <a:ea typeface="Calibri"/>
                              <a:cs typeface="B Titr" pitchFamily="2" charset="-78"/>
                            </a:rPr>
                            <a:t>9- 5</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rtl="1">
                            <a:lnSpc>
                              <a:spcPct val="115000"/>
                            </a:lnSpc>
                            <a:spcAft>
                              <a:spcPts val="0"/>
                            </a:spcAft>
                          </a:pPr>
                          <a:r>
                            <a:rPr lang="fa-IR" sz="1600" b="1" dirty="0" smtClean="0">
                              <a:effectLst/>
                              <a:latin typeface="Calibri"/>
                              <a:ea typeface="Calibri"/>
                              <a:cs typeface="B Titr" pitchFamily="2" charset="-78"/>
                            </a:rPr>
                            <a:t>0.2</a:t>
                          </a:r>
                          <a:endParaRPr lang="en-US" sz="1400" dirty="0">
                            <a:effectLst/>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r>
                </a:tbl>
              </a:graphicData>
            </a:graphic>
          </p:graphicFrame>
        </mc:Fallback>
      </mc:AlternateContent>
      <p:sp>
        <p:nvSpPr>
          <p:cNvPr id="5" name="Rectangle 1"/>
          <p:cNvSpPr>
            <a:spLocks noChangeArrowheads="1"/>
          </p:cNvSpPr>
          <p:nvPr/>
        </p:nvSpPr>
        <p:spPr bwMode="auto">
          <a:xfrm>
            <a:off x="1882775" y="330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539552" y="4941168"/>
            <a:ext cx="8352928" cy="1623008"/>
          </a:xfrm>
          <a:prstGeom prst="rect">
            <a:avLst/>
          </a:prstGeom>
        </p:spPr>
        <p:txBody>
          <a:bodyPr wrap="square">
            <a:spAutoFit/>
          </a:bodyPr>
          <a:lstStyle/>
          <a:p>
            <a:pPr indent="252095" algn="just">
              <a:lnSpc>
                <a:spcPct val="115000"/>
              </a:lnSpc>
              <a:spcAft>
                <a:spcPts val="1000"/>
              </a:spcAft>
            </a:pPr>
            <a:r>
              <a:rPr lang="fa-IR" b="1" dirty="0" smtClean="0">
                <a:solidFill>
                  <a:srgbClr val="FF0000"/>
                </a:solidFill>
                <a:effectLst/>
                <a:latin typeface="Calibri"/>
                <a:ea typeface="Calibri"/>
                <a:cs typeface="B Nazanin"/>
              </a:rPr>
              <a:t>نکته:</a:t>
            </a:r>
            <a:endParaRPr lang="en-US" sz="1600" dirty="0" smtClean="0">
              <a:solidFill>
                <a:srgbClr val="FF0000"/>
              </a:solidFill>
              <a:effectLst/>
              <a:latin typeface="Calibri"/>
              <a:ea typeface="Calibri"/>
              <a:cs typeface="Arial"/>
            </a:endParaRPr>
          </a:p>
          <a:p>
            <a:pPr indent="252095" algn="just">
              <a:lnSpc>
                <a:spcPct val="115000"/>
              </a:lnSpc>
              <a:spcAft>
                <a:spcPts val="1000"/>
              </a:spcAft>
            </a:pPr>
            <a:r>
              <a:rPr lang="fa-IR" b="1" dirty="0" smtClean="0">
                <a:effectLst/>
                <a:latin typeface="Calibri"/>
                <a:ea typeface="Calibri"/>
                <a:cs typeface="B Nazanin"/>
              </a:rPr>
              <a:t>الف:</a:t>
            </a:r>
            <a:r>
              <a:rPr lang="fa-IR" dirty="0" smtClean="0">
                <a:effectLst/>
                <a:latin typeface="Calibri"/>
                <a:ea typeface="Calibri"/>
                <a:cs typeface="B Nazanin"/>
              </a:rPr>
              <a:t> </a:t>
            </a:r>
            <a:r>
              <a:rPr lang="fa-IR" b="1" dirty="0" smtClean="0">
                <a:effectLst/>
                <a:latin typeface="Calibri"/>
                <a:ea typeface="Calibri"/>
                <a:cs typeface="B Nazanin"/>
              </a:rPr>
              <a:t>بهتر است مادران باردار نوجوان حداکثر میزان دامنه وزن ارائه شده را بدست آورند.</a:t>
            </a:r>
            <a:endParaRPr lang="en-US" sz="1600" dirty="0" smtClean="0">
              <a:effectLst/>
              <a:latin typeface="Calibri"/>
              <a:ea typeface="Calibri"/>
              <a:cs typeface="Arial"/>
            </a:endParaRPr>
          </a:p>
          <a:p>
            <a:pPr indent="252095" algn="just">
              <a:lnSpc>
                <a:spcPct val="115000"/>
              </a:lnSpc>
              <a:spcAft>
                <a:spcPts val="1000"/>
              </a:spcAft>
            </a:pPr>
            <a:r>
              <a:rPr lang="fa-IR" b="1" dirty="0" smtClean="0">
                <a:effectLst/>
                <a:latin typeface="Calibri"/>
                <a:ea typeface="Calibri"/>
                <a:cs typeface="B Nazanin"/>
              </a:rPr>
              <a:t>ب: در نوجوانان بارداری که تنها 2 سال از قاعدگی آنها می‌گذرد افزایش وزن باید در حد بالای میزان دامنه ارائه شده باشد.</a:t>
            </a:r>
            <a:endParaRPr lang="en-US" sz="1600" dirty="0">
              <a:effectLst/>
              <a:latin typeface="Calibri"/>
              <a:ea typeface="Calibri"/>
              <a:cs typeface="Arial"/>
            </a:endParaRPr>
          </a:p>
        </p:txBody>
      </p:sp>
    </p:spTree>
    <p:extLst>
      <p:ext uri="{BB962C8B-B14F-4D97-AF65-F5344CB8AC3E}">
        <p14:creationId xmlns:p14="http://schemas.microsoft.com/office/powerpoint/2010/main" val="1123734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4512</Words>
  <Application>Microsoft Office PowerPoint</Application>
  <PresentationFormat>On-screen Show (4:3)</PresentationFormat>
  <Paragraphs>363</Paragraphs>
  <Slides>35</Slides>
  <Notes>1</Notes>
  <HiddenSlides>3</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35</vt:i4>
      </vt:variant>
    </vt:vector>
  </HeadingPairs>
  <TitlesOfParts>
    <vt:vector size="52" baseType="lpstr">
      <vt:lpstr>Arial</vt:lpstr>
      <vt:lpstr>B Mitra</vt:lpstr>
      <vt:lpstr>B Nazanin</vt:lpstr>
      <vt:lpstr>B Titr</vt:lpstr>
      <vt:lpstr>Book Antiqua</vt:lpstr>
      <vt:lpstr>Calibri</vt:lpstr>
      <vt:lpstr>Cambria</vt:lpstr>
      <vt:lpstr>Cambria Math</vt:lpstr>
      <vt:lpstr>Century Gothic</vt:lpstr>
      <vt:lpstr>IranNastaliq</vt:lpstr>
      <vt:lpstr>Symbol</vt:lpstr>
      <vt:lpstr>Tahoma</vt:lpstr>
      <vt:lpstr>Times New Roman</vt:lpstr>
      <vt:lpstr>Wingdings</vt:lpstr>
      <vt:lpstr>Apothecary</vt:lpstr>
      <vt:lpstr>Office Theme</vt:lpstr>
      <vt:lpstr>1_Apothecary</vt:lpstr>
      <vt:lpstr>بسته آموزشی تغذیه بارداری و شیردهی  ویژه مراقبین سلامت</vt:lpstr>
      <vt:lpstr>برای داشتن یک بارداری و زایمان ایمن باید قبل از بارداری خانم ها نکات زیر را رعایت نمایند:</vt:lpstr>
      <vt:lpstr>توصیه های تغذیه ای برای خانم های لاغر که BMI کمتر از 18.5 دارند.</vt:lpstr>
      <vt:lpstr>توصیه های تغذیه ای برای خانم های دارای اضافه وزن و چاق که bmi&gt;25 دارند.</vt:lpstr>
      <vt:lpstr>ادامه...</vt:lpstr>
      <vt:lpstr>وزن گیری در دوران بارداری</vt:lpstr>
      <vt:lpstr>وزن‌گيري برای مادر‌های باردار در تک قلویی </vt:lpstr>
      <vt:lpstr>PowerPoint Presentation</vt:lpstr>
      <vt:lpstr>میزان افزایش وزن برای دختران نوجوان در بارداری تک قلویی بر اساس نمایه توده بدنی قبل از بارداری</vt:lpstr>
      <vt:lpstr>از نمودار زیر نیز می‌توان جهت تعیین وضعیت وزن مادران زیر 19 سال استفاده نمود. </vt:lpstr>
      <vt:lpstr>میزان افزایش وزن در بارداری دو قلویی بر اساس نمایه توده بدنی قبل از بارداری </vt:lpstr>
      <vt:lpstr>PowerPoint Presentation</vt:lpstr>
      <vt:lpstr>PowerPoint Presentation</vt:lpstr>
      <vt:lpstr>معیارهای وزن‌گيري نامناسب در مادر‌ان باردار </vt:lpstr>
      <vt:lpstr>وزن‌گيري بیشتر از انتظار</vt:lpstr>
      <vt:lpstr>جداول مقايسه ميزان مورد نياز مواد غذايي برحسب گروه‌های غذایی در دوران بارداری و شیردهی با غير بارداري</vt:lpstr>
      <vt:lpstr>PowerPoint Presentation</vt:lpstr>
      <vt:lpstr>PowerPoint Presentation</vt:lpstr>
      <vt:lpstr> انرژی و مواد مغذی مورد نیاز در دوران بارداری و شیردهی </vt:lpstr>
      <vt:lpstr>PowerPoint Presentation</vt:lpstr>
      <vt:lpstr>PowerPoint Presentation</vt:lpstr>
      <vt:lpstr>  توصیه‌های تغذیه‌ای در خصوص مشكلات و  بیماری‌هاي شایع دوران بارداری </vt:lpstr>
      <vt:lpstr>ادامه...</vt:lpstr>
      <vt:lpstr>پیکا یا ویار   </vt:lpstr>
      <vt:lpstr>یبوست   -تغییرات هورمونی   و فشار ناشی از بزرگ شدن رحم به روده بویژه در اواخر بارداری سبب کاهش حرکات   دستگاه گوارش و اشکال در اجابت مزاج  می شود. </vt:lpstr>
      <vt:lpstr>پره اکلامپسی  - علایم ادم ، پروتیئنوری و پر فشاری خون بعد از هفته 20 بارداری اتفاق می افتدو اکلامپسی  همراه با تشنج است – در 7% بارداری ها اتفاق می افتد</vt:lpstr>
      <vt:lpstr>فشارخون بارداری - افزایش فشارخون بدون ادم و پروتیئنوری که از قبل از بارداری وجود داشته  </vt:lpstr>
      <vt:lpstr>آنمی فقر آهن – مصرف ناکافی منابع غذایی آهن ، سابقه خونریزی شدید در قاعدگی و یا بارداری های قبلی ، تعداد زیاد بارداری و بارداری مجدد با فاصله کمتر از 3 سال   </vt:lpstr>
      <vt:lpstr>PowerPoint Presentation</vt:lpstr>
      <vt:lpstr>توجهات تغذیه‌ای خاص در دوران شیردهی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بسته آموزشی تغذیه بارداری ویژه مراقبین سلامت</dc:title>
  <dc:creator>Atefehsadat Safavi</dc:creator>
  <cp:lastModifiedBy>Shokofa Bagherinia</cp:lastModifiedBy>
  <cp:revision>48</cp:revision>
  <dcterms:created xsi:type="dcterms:W3CDTF">2015-06-13T04:26:36Z</dcterms:created>
  <dcterms:modified xsi:type="dcterms:W3CDTF">2017-06-06T03:39:43Z</dcterms:modified>
</cp:coreProperties>
</file>